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2.xml" ContentType="application/vnd.openxmlformats-officedocument.presentationml.tags+xml"/>
  <Override PartName="/ppt/notesSlides/notesSlide7.xml" ContentType="application/vnd.openxmlformats-officedocument.presentationml.notesSlide+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415" r:id="rId3"/>
    <p:sldId id="424" r:id="rId4"/>
    <p:sldId id="398" r:id="rId5"/>
    <p:sldId id="392" r:id="rId6"/>
    <p:sldId id="393" r:id="rId7"/>
    <p:sldId id="396" r:id="rId8"/>
    <p:sldId id="394" r:id="rId9"/>
    <p:sldId id="412" r:id="rId10"/>
    <p:sldId id="332" r:id="rId11"/>
    <p:sldId id="397" r:id="rId12"/>
    <p:sldId id="416" r:id="rId13"/>
    <p:sldId id="417" r:id="rId14"/>
    <p:sldId id="418" r:id="rId15"/>
    <p:sldId id="419" r:id="rId16"/>
    <p:sldId id="420" r:id="rId17"/>
    <p:sldId id="421" r:id="rId18"/>
    <p:sldId id="422" r:id="rId19"/>
    <p:sldId id="423" r:id="rId20"/>
    <p:sldId id="403" r:id="rId21"/>
  </p:sldIdLst>
  <p:sldSz cx="6858000" cy="51435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6" userDrawn="1">
          <p15:clr>
            <a:srgbClr val="A4A3A4"/>
          </p15:clr>
        </p15:guide>
        <p15:guide id="2" orient="horz" pos="708" userDrawn="1">
          <p15:clr>
            <a:srgbClr val="A4A3A4"/>
          </p15:clr>
        </p15:guide>
        <p15:guide id="3" orient="horz" pos="3012" userDrawn="1">
          <p15:clr>
            <a:srgbClr val="A4A3A4"/>
          </p15:clr>
        </p15:guide>
        <p15:guide id="4" pos="223" userDrawn="1">
          <p15:clr>
            <a:srgbClr val="A4A3A4"/>
          </p15:clr>
        </p15:guide>
        <p15:guide id="5" pos="40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7CB8E4"/>
    <a:srgbClr val="E67E22"/>
    <a:srgbClr val="3F6680"/>
    <a:srgbClr val="63BDA5"/>
    <a:srgbClr val="C46916"/>
    <a:srgbClr val="E88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32" autoAdjust="0"/>
    <p:restoredTop sz="93235" autoAdjust="0"/>
  </p:normalViewPr>
  <p:slideViewPr>
    <p:cSldViewPr snapToGrid="0" snapToObjects="1" showGuides="1">
      <p:cViewPr varScale="1">
        <p:scale>
          <a:sx n="101" d="100"/>
          <a:sy n="101" d="100"/>
        </p:scale>
        <p:origin x="1380" y="96"/>
      </p:cViewPr>
      <p:guideLst>
        <p:guide orient="horz" pos="516"/>
        <p:guide orient="horz" pos="708"/>
        <p:guide orient="horz" pos="3012"/>
        <p:guide pos="223"/>
        <p:guide pos="4099"/>
      </p:guideLst>
    </p:cSldViewPr>
  </p:slideViewPr>
  <p:notesTextViewPr>
    <p:cViewPr>
      <p:scale>
        <a:sx n="1" d="1"/>
        <a:sy n="1" d="1"/>
      </p:scale>
      <p:origin x="0" y="0"/>
    </p:cViewPr>
  </p:notesTextViewPr>
  <p:notesViewPr>
    <p:cSldViewPr snapToGrid="0" snapToObjects="1" showGuides="1">
      <p:cViewPr varScale="1">
        <p:scale>
          <a:sx n="76" d="100"/>
          <a:sy n="76" d="100"/>
        </p:scale>
        <p:origin x="12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63FC4-8F04-B44A-8992-A7758BF624A0}" type="doc">
      <dgm:prSet loTypeId="urn:microsoft.com/office/officeart/2005/8/layout/process1" loCatId="" qsTypeId="urn:microsoft.com/office/officeart/2005/8/quickstyle/simple4" qsCatId="simple" csTypeId="urn:microsoft.com/office/officeart/2005/8/colors/accent1_2" csCatId="accent1" phldr="1"/>
      <dgm:spPr/>
    </dgm:pt>
    <dgm:pt modelId="{D1B3F4AB-D1BF-514B-A932-5415CBE02BCA}">
      <dgm:prSet phldrT="[Text]" custT="1">
        <dgm:style>
          <a:lnRef idx="2">
            <a:schemeClr val="accent1">
              <a:shade val="50000"/>
            </a:schemeClr>
          </a:lnRef>
          <a:fillRef idx="1">
            <a:schemeClr val="accent1"/>
          </a:fillRef>
          <a:effectRef idx="0">
            <a:schemeClr val="accent1"/>
          </a:effectRef>
          <a:fontRef idx="minor">
            <a:schemeClr val="lt1"/>
          </a:fontRef>
        </dgm:style>
      </dgm:prSet>
      <dgm:spPr>
        <a:ln>
          <a:noFill/>
        </a:ln>
      </dgm:spPr>
      <dgm:t>
        <a:bodyPr lIns="0" tIns="0" rIns="0" bIns="0"/>
        <a:lstStyle/>
        <a:p>
          <a:r>
            <a:rPr lang="en-US" sz="900" b="1" dirty="0"/>
            <a:t>Video Based Training</a:t>
          </a:r>
        </a:p>
      </dgm:t>
    </dgm:pt>
    <dgm:pt modelId="{A09171C5-A7C9-A942-93D9-4E39C42C06F3}" type="parTrans" cxnId="{940D3610-B283-174F-A071-7E2F991B1BF2}">
      <dgm:prSet/>
      <dgm:spPr/>
      <dgm:t>
        <a:bodyPr/>
        <a:lstStyle/>
        <a:p>
          <a:endParaRPr lang="en-US"/>
        </a:p>
      </dgm:t>
    </dgm:pt>
    <dgm:pt modelId="{A8589675-33E8-F741-895E-956E15918CAB}" type="sibTrans" cxnId="{940D3610-B283-174F-A071-7E2F991B1BF2}">
      <dgm:prSet>
        <dgm:style>
          <a:lnRef idx="2">
            <a:schemeClr val="dk1">
              <a:shade val="50000"/>
            </a:schemeClr>
          </a:lnRef>
          <a:fillRef idx="1">
            <a:schemeClr val="dk1"/>
          </a:fillRef>
          <a:effectRef idx="0">
            <a:schemeClr val="dk1"/>
          </a:effectRef>
          <a:fontRef idx="minor">
            <a:schemeClr val="lt1"/>
          </a:fontRef>
        </dgm:style>
      </dgm:prSet>
      <dgm:spPr>
        <a:solidFill>
          <a:schemeClr val="bg1">
            <a:lumMod val="65000"/>
          </a:schemeClr>
        </a:solidFill>
        <a:ln>
          <a:noFill/>
        </a:ln>
      </dgm:spPr>
      <dgm:t>
        <a:bodyPr/>
        <a:lstStyle/>
        <a:p>
          <a:endParaRPr lang="en-US"/>
        </a:p>
      </dgm:t>
    </dgm:pt>
    <dgm:pt modelId="{EA3408F7-37A7-CF49-96B7-0DAD34784EF4}">
      <dgm:prSet phldrT="[Text]" custT="1">
        <dgm:style>
          <a:lnRef idx="2">
            <a:schemeClr val="accent2">
              <a:shade val="50000"/>
            </a:schemeClr>
          </a:lnRef>
          <a:fillRef idx="1">
            <a:schemeClr val="accent2"/>
          </a:fillRef>
          <a:effectRef idx="0">
            <a:schemeClr val="accent2"/>
          </a:effectRef>
          <a:fontRef idx="minor">
            <a:schemeClr val="lt1"/>
          </a:fontRef>
        </dgm:style>
      </dgm:prSet>
      <dgm:spPr>
        <a:ln>
          <a:noFill/>
        </a:ln>
      </dgm:spPr>
      <dgm:t>
        <a:bodyPr lIns="0" tIns="0" rIns="0" bIns="0"/>
        <a:lstStyle/>
        <a:p>
          <a:pPr>
            <a:lnSpc>
              <a:spcPct val="100000"/>
            </a:lnSpc>
          </a:pPr>
          <a:r>
            <a:rPr lang="en-US" sz="900" b="1" dirty="0"/>
            <a:t>Coordination </a:t>
          </a:r>
          <a:br>
            <a:rPr lang="en-US" sz="900" b="1" dirty="0"/>
          </a:br>
          <a:r>
            <a:rPr lang="en-US" sz="900" b="1" dirty="0"/>
            <a:t>of Care</a:t>
          </a:r>
        </a:p>
      </dgm:t>
    </dgm:pt>
    <dgm:pt modelId="{6A177031-088D-0046-93CB-3B386747A019}" type="parTrans" cxnId="{4F28F170-C411-6045-BF3C-0EC33535169F}">
      <dgm:prSet/>
      <dgm:spPr/>
      <dgm:t>
        <a:bodyPr/>
        <a:lstStyle/>
        <a:p>
          <a:endParaRPr lang="en-US"/>
        </a:p>
      </dgm:t>
    </dgm:pt>
    <dgm:pt modelId="{C05A84E2-ACA9-B841-96CB-822C724AE625}" type="sibTrans" cxnId="{4F28F170-C411-6045-BF3C-0EC33535169F}">
      <dgm:prSet>
        <dgm:style>
          <a:lnRef idx="2">
            <a:schemeClr val="dk1">
              <a:shade val="50000"/>
            </a:schemeClr>
          </a:lnRef>
          <a:fillRef idx="1">
            <a:schemeClr val="dk1"/>
          </a:fillRef>
          <a:effectRef idx="0">
            <a:schemeClr val="dk1"/>
          </a:effectRef>
          <a:fontRef idx="minor">
            <a:schemeClr val="lt1"/>
          </a:fontRef>
        </dgm:style>
      </dgm:prSet>
      <dgm:spPr>
        <a:solidFill>
          <a:schemeClr val="bg1">
            <a:lumMod val="65000"/>
          </a:schemeClr>
        </a:solidFill>
        <a:ln>
          <a:noFill/>
        </a:ln>
      </dgm:spPr>
      <dgm:t>
        <a:bodyPr/>
        <a:lstStyle/>
        <a:p>
          <a:endParaRPr lang="en-US"/>
        </a:p>
      </dgm:t>
    </dgm:pt>
    <dgm:pt modelId="{987426CF-0BC0-BD40-96FA-E32AABED7D19}">
      <dgm:prSet phldrT="[Text]" custT="1">
        <dgm:style>
          <a:lnRef idx="2">
            <a:schemeClr val="accent5">
              <a:shade val="50000"/>
            </a:schemeClr>
          </a:lnRef>
          <a:fillRef idx="1">
            <a:schemeClr val="accent5"/>
          </a:fillRef>
          <a:effectRef idx="0">
            <a:schemeClr val="accent5"/>
          </a:effectRef>
          <a:fontRef idx="minor">
            <a:schemeClr val="lt1"/>
          </a:fontRef>
        </dgm:style>
      </dgm:prSet>
      <dgm:spPr>
        <a:ln>
          <a:noFill/>
        </a:ln>
      </dgm:spPr>
      <dgm:t>
        <a:bodyPr lIns="0" tIns="0" rIns="0" bIns="0"/>
        <a:lstStyle/>
        <a:p>
          <a:r>
            <a:rPr lang="en-US" sz="900" b="1" dirty="0"/>
            <a:t>Automated Progress Tracking</a:t>
          </a:r>
        </a:p>
      </dgm:t>
    </dgm:pt>
    <dgm:pt modelId="{31F90F62-FC15-1D4A-9A6C-F1C35020AC10}" type="parTrans" cxnId="{657F8FC8-A018-0B4D-82B1-C192797A1F74}">
      <dgm:prSet/>
      <dgm:spPr/>
      <dgm:t>
        <a:bodyPr/>
        <a:lstStyle/>
        <a:p>
          <a:endParaRPr lang="en-US"/>
        </a:p>
      </dgm:t>
    </dgm:pt>
    <dgm:pt modelId="{AF63EB7D-1BF3-6B42-92CB-35BBBEC872BF}" type="sibTrans" cxnId="{657F8FC8-A018-0B4D-82B1-C192797A1F74}">
      <dgm:prSet>
        <dgm:style>
          <a:lnRef idx="2">
            <a:schemeClr val="dk1">
              <a:shade val="50000"/>
            </a:schemeClr>
          </a:lnRef>
          <a:fillRef idx="1">
            <a:schemeClr val="dk1"/>
          </a:fillRef>
          <a:effectRef idx="0">
            <a:schemeClr val="dk1"/>
          </a:effectRef>
          <a:fontRef idx="minor">
            <a:schemeClr val="lt1"/>
          </a:fontRef>
        </dgm:style>
      </dgm:prSet>
      <dgm:spPr>
        <a:solidFill>
          <a:schemeClr val="bg1">
            <a:lumMod val="65000"/>
          </a:schemeClr>
        </a:solidFill>
        <a:ln>
          <a:noFill/>
        </a:ln>
      </dgm:spPr>
      <dgm:t>
        <a:bodyPr/>
        <a:lstStyle/>
        <a:p>
          <a:endParaRPr lang="en-US"/>
        </a:p>
      </dgm:t>
    </dgm:pt>
    <dgm:pt modelId="{FFF652FF-B728-9640-8A50-86DE517C2E40}">
      <dgm:prSet custT="1">
        <dgm:style>
          <a:lnRef idx="2">
            <a:schemeClr val="accent6">
              <a:shade val="50000"/>
            </a:schemeClr>
          </a:lnRef>
          <a:fillRef idx="1">
            <a:schemeClr val="accent6"/>
          </a:fillRef>
          <a:effectRef idx="0">
            <a:schemeClr val="accent6"/>
          </a:effectRef>
          <a:fontRef idx="minor">
            <a:schemeClr val="lt1"/>
          </a:fontRef>
        </dgm:style>
      </dgm:prSet>
      <dgm:spPr>
        <a:ln>
          <a:noFill/>
        </a:ln>
      </dgm:spPr>
      <dgm:t>
        <a:bodyPr lIns="0" tIns="0" rIns="0" bIns="0"/>
        <a:lstStyle/>
        <a:p>
          <a:r>
            <a:rPr lang="en-US" sz="900" b="1" dirty="0"/>
            <a:t>Peer Support    &amp; Online Resources</a:t>
          </a:r>
        </a:p>
      </dgm:t>
    </dgm:pt>
    <dgm:pt modelId="{3D9C8AEB-09F9-364A-BB83-0B43CF882FB2}" type="parTrans" cxnId="{D8F4F804-F4F8-B84B-AE33-E93C949ED0AE}">
      <dgm:prSet/>
      <dgm:spPr/>
      <dgm:t>
        <a:bodyPr/>
        <a:lstStyle/>
        <a:p>
          <a:endParaRPr lang="en-US"/>
        </a:p>
      </dgm:t>
    </dgm:pt>
    <dgm:pt modelId="{0D5FED01-ABE5-3341-9D35-BFFC750FF2E1}" type="sibTrans" cxnId="{D8F4F804-F4F8-B84B-AE33-E93C949ED0AE}">
      <dgm:prSet/>
      <dgm:spPr/>
      <dgm:t>
        <a:bodyPr/>
        <a:lstStyle/>
        <a:p>
          <a:endParaRPr lang="en-US"/>
        </a:p>
      </dgm:t>
    </dgm:pt>
    <dgm:pt modelId="{79854E05-8FD0-8B47-938E-202CAF43F6BB}">
      <dgm:prSet custT="1">
        <dgm:style>
          <a:lnRef idx="2">
            <a:schemeClr val="accent3">
              <a:shade val="50000"/>
            </a:schemeClr>
          </a:lnRef>
          <a:fillRef idx="1">
            <a:schemeClr val="accent3"/>
          </a:fillRef>
          <a:effectRef idx="0">
            <a:schemeClr val="accent3"/>
          </a:effectRef>
          <a:fontRef idx="minor">
            <a:schemeClr val="lt1"/>
          </a:fontRef>
        </dgm:style>
      </dgm:prSet>
      <dgm:spPr>
        <a:ln>
          <a:noFill/>
        </a:ln>
      </dgm:spPr>
      <dgm:t>
        <a:bodyPr lIns="0" tIns="0" rIns="0" bIns="0"/>
        <a:lstStyle/>
        <a:p>
          <a:r>
            <a:rPr lang="en-US" sz="900" b="1" dirty="0"/>
            <a:t>Remote Consultation</a:t>
          </a:r>
        </a:p>
      </dgm:t>
    </dgm:pt>
    <dgm:pt modelId="{B40339C9-E906-EC44-B9D1-67C430CE6E82}" type="parTrans" cxnId="{B099E939-A078-AB42-AC3A-CB5E4D9AD336}">
      <dgm:prSet/>
      <dgm:spPr/>
      <dgm:t>
        <a:bodyPr/>
        <a:lstStyle/>
        <a:p>
          <a:endParaRPr lang="en-US"/>
        </a:p>
      </dgm:t>
    </dgm:pt>
    <dgm:pt modelId="{BE4BD152-9F1E-F64D-B894-33DF7EFAB6B9}" type="sibTrans" cxnId="{B099E939-A078-AB42-AC3A-CB5E4D9AD336}">
      <dgm:prSet>
        <dgm:style>
          <a:lnRef idx="2">
            <a:schemeClr val="dk1">
              <a:shade val="50000"/>
            </a:schemeClr>
          </a:lnRef>
          <a:fillRef idx="1">
            <a:schemeClr val="dk1"/>
          </a:fillRef>
          <a:effectRef idx="0">
            <a:schemeClr val="dk1"/>
          </a:effectRef>
          <a:fontRef idx="minor">
            <a:schemeClr val="lt1"/>
          </a:fontRef>
        </dgm:style>
      </dgm:prSet>
      <dgm:spPr>
        <a:solidFill>
          <a:schemeClr val="bg1">
            <a:lumMod val="65000"/>
          </a:schemeClr>
        </a:solidFill>
        <a:ln>
          <a:noFill/>
        </a:ln>
      </dgm:spPr>
      <dgm:t>
        <a:bodyPr/>
        <a:lstStyle/>
        <a:p>
          <a:pPr rtl="0"/>
          <a:endParaRPr lang="en-US"/>
        </a:p>
      </dgm:t>
    </dgm:pt>
    <dgm:pt modelId="{5AE8C518-A684-6541-9B4E-1F4C7C84B317}" type="pres">
      <dgm:prSet presAssocID="{D4C63FC4-8F04-B44A-8992-A7758BF624A0}" presName="Name0" presStyleCnt="0">
        <dgm:presLayoutVars>
          <dgm:dir/>
          <dgm:resizeHandles val="exact"/>
        </dgm:presLayoutVars>
      </dgm:prSet>
      <dgm:spPr/>
    </dgm:pt>
    <dgm:pt modelId="{BD26AFA6-EA9E-F043-ACC1-EDB33D3E2A2C}" type="pres">
      <dgm:prSet presAssocID="{79854E05-8FD0-8B47-938E-202CAF43F6BB}" presName="node" presStyleLbl="node1" presStyleIdx="0" presStyleCnt="5">
        <dgm:presLayoutVars>
          <dgm:bulletEnabled val="1"/>
        </dgm:presLayoutVars>
      </dgm:prSet>
      <dgm:spPr/>
    </dgm:pt>
    <dgm:pt modelId="{829F9630-BCCB-264E-A1D8-E0CD365D3401}" type="pres">
      <dgm:prSet presAssocID="{BE4BD152-9F1E-F64D-B894-33DF7EFAB6B9}" presName="sibTrans" presStyleLbl="sibTrans2D1" presStyleIdx="0" presStyleCnt="4"/>
      <dgm:spPr/>
    </dgm:pt>
    <dgm:pt modelId="{CC99E47D-6B24-6842-9D2F-F58281599072}" type="pres">
      <dgm:prSet presAssocID="{BE4BD152-9F1E-F64D-B894-33DF7EFAB6B9}" presName="connectorText" presStyleLbl="sibTrans2D1" presStyleIdx="0" presStyleCnt="4"/>
      <dgm:spPr/>
    </dgm:pt>
    <dgm:pt modelId="{7F2FCA9D-E5C4-6648-B7DB-9EBF3D4151DF}" type="pres">
      <dgm:prSet presAssocID="{D1B3F4AB-D1BF-514B-A932-5415CBE02BCA}" presName="node" presStyleLbl="node1" presStyleIdx="1" presStyleCnt="5">
        <dgm:presLayoutVars>
          <dgm:bulletEnabled val="1"/>
        </dgm:presLayoutVars>
      </dgm:prSet>
      <dgm:spPr/>
    </dgm:pt>
    <dgm:pt modelId="{C9C12EC2-C7B6-7E4B-8BC4-68A9401ED71C}" type="pres">
      <dgm:prSet presAssocID="{A8589675-33E8-F741-895E-956E15918CAB}" presName="sibTrans" presStyleLbl="sibTrans2D1" presStyleIdx="1" presStyleCnt="4"/>
      <dgm:spPr/>
    </dgm:pt>
    <dgm:pt modelId="{E43161CE-A77B-C04D-9B3B-A4794696BD4B}" type="pres">
      <dgm:prSet presAssocID="{A8589675-33E8-F741-895E-956E15918CAB}" presName="connectorText" presStyleLbl="sibTrans2D1" presStyleIdx="1" presStyleCnt="4"/>
      <dgm:spPr/>
    </dgm:pt>
    <dgm:pt modelId="{AE4388CE-B450-0A46-8C4C-56CF873B71F0}" type="pres">
      <dgm:prSet presAssocID="{EA3408F7-37A7-CF49-96B7-0DAD34784EF4}" presName="node" presStyleLbl="node1" presStyleIdx="2" presStyleCnt="5">
        <dgm:presLayoutVars>
          <dgm:bulletEnabled val="1"/>
        </dgm:presLayoutVars>
      </dgm:prSet>
      <dgm:spPr/>
    </dgm:pt>
    <dgm:pt modelId="{14BAB3F3-C466-1943-B8AD-7C8754D04C37}" type="pres">
      <dgm:prSet presAssocID="{C05A84E2-ACA9-B841-96CB-822C724AE625}" presName="sibTrans" presStyleLbl="sibTrans2D1" presStyleIdx="2" presStyleCnt="4"/>
      <dgm:spPr/>
    </dgm:pt>
    <dgm:pt modelId="{77F03483-A13D-BD42-B236-94C9615D77AB}" type="pres">
      <dgm:prSet presAssocID="{C05A84E2-ACA9-B841-96CB-822C724AE625}" presName="connectorText" presStyleLbl="sibTrans2D1" presStyleIdx="2" presStyleCnt="4"/>
      <dgm:spPr/>
    </dgm:pt>
    <dgm:pt modelId="{B666ABF0-B5FB-5443-A7A6-A13389350C94}" type="pres">
      <dgm:prSet presAssocID="{987426CF-0BC0-BD40-96FA-E32AABED7D19}" presName="node" presStyleLbl="node1" presStyleIdx="3" presStyleCnt="5">
        <dgm:presLayoutVars>
          <dgm:bulletEnabled val="1"/>
        </dgm:presLayoutVars>
      </dgm:prSet>
      <dgm:spPr/>
    </dgm:pt>
    <dgm:pt modelId="{4F4CE69E-E48D-D445-8C88-0187FB97653A}" type="pres">
      <dgm:prSet presAssocID="{AF63EB7D-1BF3-6B42-92CB-35BBBEC872BF}" presName="sibTrans" presStyleLbl="sibTrans2D1" presStyleIdx="3" presStyleCnt="4"/>
      <dgm:spPr/>
    </dgm:pt>
    <dgm:pt modelId="{C7A4F3DB-2C5B-4B4A-8666-AFCF2DD8FDAD}" type="pres">
      <dgm:prSet presAssocID="{AF63EB7D-1BF3-6B42-92CB-35BBBEC872BF}" presName="connectorText" presStyleLbl="sibTrans2D1" presStyleIdx="3" presStyleCnt="4"/>
      <dgm:spPr/>
    </dgm:pt>
    <dgm:pt modelId="{2E75E362-9EF4-6347-B073-957A573E9F38}" type="pres">
      <dgm:prSet presAssocID="{FFF652FF-B728-9640-8A50-86DE517C2E40}" presName="node" presStyleLbl="node1" presStyleIdx="4" presStyleCnt="5">
        <dgm:presLayoutVars>
          <dgm:bulletEnabled val="1"/>
        </dgm:presLayoutVars>
      </dgm:prSet>
      <dgm:spPr/>
    </dgm:pt>
  </dgm:ptLst>
  <dgm:cxnLst>
    <dgm:cxn modelId="{D8F4F804-F4F8-B84B-AE33-E93C949ED0AE}" srcId="{D4C63FC4-8F04-B44A-8992-A7758BF624A0}" destId="{FFF652FF-B728-9640-8A50-86DE517C2E40}" srcOrd="4" destOrd="0" parTransId="{3D9C8AEB-09F9-364A-BB83-0B43CF882FB2}" sibTransId="{0D5FED01-ABE5-3341-9D35-BFFC750FF2E1}"/>
    <dgm:cxn modelId="{940D3610-B283-174F-A071-7E2F991B1BF2}" srcId="{D4C63FC4-8F04-B44A-8992-A7758BF624A0}" destId="{D1B3F4AB-D1BF-514B-A932-5415CBE02BCA}" srcOrd="1" destOrd="0" parTransId="{A09171C5-A7C9-A942-93D9-4E39C42C06F3}" sibTransId="{A8589675-33E8-F741-895E-956E15918CAB}"/>
    <dgm:cxn modelId="{0DFD1035-8B2C-F24F-B759-12C3C445E7DE}" type="presOf" srcId="{A8589675-33E8-F741-895E-956E15918CAB}" destId="{C9C12EC2-C7B6-7E4B-8BC4-68A9401ED71C}" srcOrd="0" destOrd="0" presId="urn:microsoft.com/office/officeart/2005/8/layout/process1"/>
    <dgm:cxn modelId="{B099E939-A078-AB42-AC3A-CB5E4D9AD336}" srcId="{D4C63FC4-8F04-B44A-8992-A7758BF624A0}" destId="{79854E05-8FD0-8B47-938E-202CAF43F6BB}" srcOrd="0" destOrd="0" parTransId="{B40339C9-E906-EC44-B9D1-67C430CE6E82}" sibTransId="{BE4BD152-9F1E-F64D-B894-33DF7EFAB6B9}"/>
    <dgm:cxn modelId="{C8FE883D-DC99-0544-8048-39FF315BA9E8}" type="presOf" srcId="{AF63EB7D-1BF3-6B42-92CB-35BBBEC872BF}" destId="{C7A4F3DB-2C5B-4B4A-8666-AFCF2DD8FDAD}" srcOrd="1" destOrd="0" presId="urn:microsoft.com/office/officeart/2005/8/layout/process1"/>
    <dgm:cxn modelId="{9A23AB44-0EAD-5D4A-B6DA-D9B51F5C8228}" type="presOf" srcId="{C05A84E2-ACA9-B841-96CB-822C724AE625}" destId="{14BAB3F3-C466-1943-B8AD-7C8754D04C37}" srcOrd="0" destOrd="0" presId="urn:microsoft.com/office/officeart/2005/8/layout/process1"/>
    <dgm:cxn modelId="{76E08A46-0852-A148-90E0-BE14590F1B1A}" type="presOf" srcId="{A8589675-33E8-F741-895E-956E15918CAB}" destId="{E43161CE-A77B-C04D-9B3B-A4794696BD4B}" srcOrd="1" destOrd="0" presId="urn:microsoft.com/office/officeart/2005/8/layout/process1"/>
    <dgm:cxn modelId="{F3E4704C-E683-D247-9895-F497B3D53E85}" type="presOf" srcId="{BE4BD152-9F1E-F64D-B894-33DF7EFAB6B9}" destId="{829F9630-BCCB-264E-A1D8-E0CD365D3401}" srcOrd="0" destOrd="0" presId="urn:microsoft.com/office/officeart/2005/8/layout/process1"/>
    <dgm:cxn modelId="{4F28F170-C411-6045-BF3C-0EC33535169F}" srcId="{D4C63FC4-8F04-B44A-8992-A7758BF624A0}" destId="{EA3408F7-37A7-CF49-96B7-0DAD34784EF4}" srcOrd="2" destOrd="0" parTransId="{6A177031-088D-0046-93CB-3B386747A019}" sibTransId="{C05A84E2-ACA9-B841-96CB-822C724AE625}"/>
    <dgm:cxn modelId="{CAF88A89-87EC-CD4C-B02A-246FC6C5D3FB}" type="presOf" srcId="{79854E05-8FD0-8B47-938E-202CAF43F6BB}" destId="{BD26AFA6-EA9E-F043-ACC1-EDB33D3E2A2C}" srcOrd="0" destOrd="0" presId="urn:microsoft.com/office/officeart/2005/8/layout/process1"/>
    <dgm:cxn modelId="{E64CBE97-6105-564D-9F1F-1C8F7639B8F3}" type="presOf" srcId="{987426CF-0BC0-BD40-96FA-E32AABED7D19}" destId="{B666ABF0-B5FB-5443-A7A6-A13389350C94}" srcOrd="0" destOrd="0" presId="urn:microsoft.com/office/officeart/2005/8/layout/process1"/>
    <dgm:cxn modelId="{105ECFBE-4964-A94E-817C-D93453D44673}" type="presOf" srcId="{EA3408F7-37A7-CF49-96B7-0DAD34784EF4}" destId="{AE4388CE-B450-0A46-8C4C-56CF873B71F0}" srcOrd="0" destOrd="0" presId="urn:microsoft.com/office/officeart/2005/8/layout/process1"/>
    <dgm:cxn modelId="{9DEA11C0-BD52-4046-8786-DDECF75B1EE1}" type="presOf" srcId="{C05A84E2-ACA9-B841-96CB-822C724AE625}" destId="{77F03483-A13D-BD42-B236-94C9615D77AB}" srcOrd="1" destOrd="0" presId="urn:microsoft.com/office/officeart/2005/8/layout/process1"/>
    <dgm:cxn modelId="{657F8FC8-A018-0B4D-82B1-C192797A1F74}" srcId="{D4C63FC4-8F04-B44A-8992-A7758BF624A0}" destId="{987426CF-0BC0-BD40-96FA-E32AABED7D19}" srcOrd="3" destOrd="0" parTransId="{31F90F62-FC15-1D4A-9A6C-F1C35020AC10}" sibTransId="{AF63EB7D-1BF3-6B42-92CB-35BBBEC872BF}"/>
    <dgm:cxn modelId="{2ADE22CA-277B-D64D-8F98-A2025CFB8541}" type="presOf" srcId="{FFF652FF-B728-9640-8A50-86DE517C2E40}" destId="{2E75E362-9EF4-6347-B073-957A573E9F38}" srcOrd="0" destOrd="0" presId="urn:microsoft.com/office/officeart/2005/8/layout/process1"/>
    <dgm:cxn modelId="{109C35CA-8AE9-BF44-9A8B-4F971A25AF16}" type="presOf" srcId="{D4C63FC4-8F04-B44A-8992-A7758BF624A0}" destId="{5AE8C518-A684-6541-9B4E-1F4C7C84B317}" srcOrd="0" destOrd="0" presId="urn:microsoft.com/office/officeart/2005/8/layout/process1"/>
    <dgm:cxn modelId="{DBE747D5-7FEF-4440-B9FF-2DD29EA8E32C}" type="presOf" srcId="{D1B3F4AB-D1BF-514B-A932-5415CBE02BCA}" destId="{7F2FCA9D-E5C4-6648-B7DB-9EBF3D4151DF}" srcOrd="0" destOrd="0" presId="urn:microsoft.com/office/officeart/2005/8/layout/process1"/>
    <dgm:cxn modelId="{6FBD2AFD-2E67-0442-BFCD-00968F91989E}" type="presOf" srcId="{AF63EB7D-1BF3-6B42-92CB-35BBBEC872BF}" destId="{4F4CE69E-E48D-D445-8C88-0187FB97653A}" srcOrd="0" destOrd="0" presId="urn:microsoft.com/office/officeart/2005/8/layout/process1"/>
    <dgm:cxn modelId="{148495FF-CCC6-9F4C-9A2D-679AEB4909F5}" type="presOf" srcId="{BE4BD152-9F1E-F64D-B894-33DF7EFAB6B9}" destId="{CC99E47D-6B24-6842-9D2F-F58281599072}" srcOrd="1" destOrd="0" presId="urn:microsoft.com/office/officeart/2005/8/layout/process1"/>
    <dgm:cxn modelId="{4A2826C4-E48F-9944-BEB9-B34BC3D03CDE}" type="presParOf" srcId="{5AE8C518-A684-6541-9B4E-1F4C7C84B317}" destId="{BD26AFA6-EA9E-F043-ACC1-EDB33D3E2A2C}" srcOrd="0" destOrd="0" presId="urn:microsoft.com/office/officeart/2005/8/layout/process1"/>
    <dgm:cxn modelId="{96C8B71E-7F5B-DA47-91C5-9B88A19DA3E4}" type="presParOf" srcId="{5AE8C518-A684-6541-9B4E-1F4C7C84B317}" destId="{829F9630-BCCB-264E-A1D8-E0CD365D3401}" srcOrd="1" destOrd="0" presId="urn:microsoft.com/office/officeart/2005/8/layout/process1"/>
    <dgm:cxn modelId="{43386120-2B9E-5F48-85D4-2D0EF2CDBA51}" type="presParOf" srcId="{829F9630-BCCB-264E-A1D8-E0CD365D3401}" destId="{CC99E47D-6B24-6842-9D2F-F58281599072}" srcOrd="0" destOrd="0" presId="urn:microsoft.com/office/officeart/2005/8/layout/process1"/>
    <dgm:cxn modelId="{32864C30-6BAF-C844-BA06-AB734FE1DF6C}" type="presParOf" srcId="{5AE8C518-A684-6541-9B4E-1F4C7C84B317}" destId="{7F2FCA9D-E5C4-6648-B7DB-9EBF3D4151DF}" srcOrd="2" destOrd="0" presId="urn:microsoft.com/office/officeart/2005/8/layout/process1"/>
    <dgm:cxn modelId="{7B360578-63C1-3049-A648-623F509C7D4E}" type="presParOf" srcId="{5AE8C518-A684-6541-9B4E-1F4C7C84B317}" destId="{C9C12EC2-C7B6-7E4B-8BC4-68A9401ED71C}" srcOrd="3" destOrd="0" presId="urn:microsoft.com/office/officeart/2005/8/layout/process1"/>
    <dgm:cxn modelId="{D56A3112-AE3D-ED48-9612-9DFAC9ABE469}" type="presParOf" srcId="{C9C12EC2-C7B6-7E4B-8BC4-68A9401ED71C}" destId="{E43161CE-A77B-C04D-9B3B-A4794696BD4B}" srcOrd="0" destOrd="0" presId="urn:microsoft.com/office/officeart/2005/8/layout/process1"/>
    <dgm:cxn modelId="{312CFD6E-06A3-2A4D-9CC2-1AC3405886DF}" type="presParOf" srcId="{5AE8C518-A684-6541-9B4E-1F4C7C84B317}" destId="{AE4388CE-B450-0A46-8C4C-56CF873B71F0}" srcOrd="4" destOrd="0" presId="urn:microsoft.com/office/officeart/2005/8/layout/process1"/>
    <dgm:cxn modelId="{0F69CF54-B0A1-F345-B41C-DF5698E3C56C}" type="presParOf" srcId="{5AE8C518-A684-6541-9B4E-1F4C7C84B317}" destId="{14BAB3F3-C466-1943-B8AD-7C8754D04C37}" srcOrd="5" destOrd="0" presId="urn:microsoft.com/office/officeart/2005/8/layout/process1"/>
    <dgm:cxn modelId="{B61E518B-5D92-224E-B03C-9268A7A45C35}" type="presParOf" srcId="{14BAB3F3-C466-1943-B8AD-7C8754D04C37}" destId="{77F03483-A13D-BD42-B236-94C9615D77AB}" srcOrd="0" destOrd="0" presId="urn:microsoft.com/office/officeart/2005/8/layout/process1"/>
    <dgm:cxn modelId="{9A73497E-5A33-C548-82DB-382842368062}" type="presParOf" srcId="{5AE8C518-A684-6541-9B4E-1F4C7C84B317}" destId="{B666ABF0-B5FB-5443-A7A6-A13389350C94}" srcOrd="6" destOrd="0" presId="urn:microsoft.com/office/officeart/2005/8/layout/process1"/>
    <dgm:cxn modelId="{057A46D3-6093-064A-AC5A-B6815A411907}" type="presParOf" srcId="{5AE8C518-A684-6541-9B4E-1F4C7C84B317}" destId="{4F4CE69E-E48D-D445-8C88-0187FB97653A}" srcOrd="7" destOrd="0" presId="urn:microsoft.com/office/officeart/2005/8/layout/process1"/>
    <dgm:cxn modelId="{3782EEED-8D1E-034A-99C1-42F994152705}" type="presParOf" srcId="{4F4CE69E-E48D-D445-8C88-0187FB97653A}" destId="{C7A4F3DB-2C5B-4B4A-8666-AFCF2DD8FDAD}" srcOrd="0" destOrd="0" presId="urn:microsoft.com/office/officeart/2005/8/layout/process1"/>
    <dgm:cxn modelId="{A31EAB0B-0C77-714A-A4AD-9EEC060E1D2E}" type="presParOf" srcId="{5AE8C518-A684-6541-9B4E-1F4C7C84B317}" destId="{2E75E362-9EF4-6347-B073-957A573E9F38}" srcOrd="8"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76938-A1E5-E149-A68B-6F744BDEA27F}" type="doc">
      <dgm:prSet loTypeId="urn:microsoft.com/office/officeart/2005/8/layout/radial3" loCatId="" qsTypeId="urn:microsoft.com/office/officeart/2005/8/quickstyle/simple1" qsCatId="simple" csTypeId="urn:microsoft.com/office/officeart/2005/8/colors/colorful1" csCatId="colorful" phldr="1"/>
      <dgm:spPr/>
      <dgm:t>
        <a:bodyPr/>
        <a:lstStyle/>
        <a:p>
          <a:endParaRPr lang="en-US"/>
        </a:p>
      </dgm:t>
    </dgm:pt>
    <dgm:pt modelId="{A7BC6543-E89B-B44A-9F03-E605C22E26A9}">
      <dgm:prSet phldrT="[Text]"/>
      <dgm:spPr>
        <a:solidFill>
          <a:srgbClr val="E67E22"/>
        </a:solidFill>
      </dgm:spPr>
      <dgm:t>
        <a:bodyPr/>
        <a:lstStyle/>
        <a:p>
          <a:r>
            <a:rPr lang="en-US" dirty="0">
              <a:solidFill>
                <a:schemeClr val="bg1"/>
              </a:solidFill>
            </a:rPr>
            <a:t>Employer</a:t>
          </a:r>
        </a:p>
      </dgm:t>
    </dgm:pt>
    <dgm:pt modelId="{8A5F800B-AF4F-8344-9AD7-0724EA9BF0C0}" type="parTrans" cxnId="{EA280BDD-C3A7-1949-8CB6-9339D001B4DA}">
      <dgm:prSet/>
      <dgm:spPr/>
      <dgm:t>
        <a:bodyPr/>
        <a:lstStyle/>
        <a:p>
          <a:endParaRPr lang="en-US"/>
        </a:p>
      </dgm:t>
    </dgm:pt>
    <dgm:pt modelId="{CEC1FE07-EC70-DC47-9DFE-857C6085E980}" type="sibTrans" cxnId="{EA280BDD-C3A7-1949-8CB6-9339D001B4DA}">
      <dgm:prSet/>
      <dgm:spPr/>
      <dgm:t>
        <a:bodyPr/>
        <a:lstStyle/>
        <a:p>
          <a:endParaRPr lang="en-US"/>
        </a:p>
      </dgm:t>
    </dgm:pt>
    <dgm:pt modelId="{B838F4D9-F507-4640-9374-2B64D18C6494}">
      <dgm:prSet phldrT="[Text]" custT="1"/>
      <dgm:spPr>
        <a:solidFill>
          <a:schemeClr val="accent4"/>
        </a:solidFill>
      </dgm:spPr>
      <dgm:t>
        <a:bodyPr/>
        <a:lstStyle/>
        <a:p>
          <a:r>
            <a:rPr lang="en-US" sz="1050" dirty="0">
              <a:solidFill>
                <a:schemeClr val="bg1"/>
              </a:solidFill>
            </a:rPr>
            <a:t>Rethink</a:t>
          </a:r>
        </a:p>
      </dgm:t>
    </dgm:pt>
    <dgm:pt modelId="{EF6022D5-6943-6347-BBBB-D9A3A4B15842}" type="parTrans" cxnId="{2BF44AFC-9075-904C-BD2A-6B76BC64055C}">
      <dgm:prSet/>
      <dgm:spPr/>
      <dgm:t>
        <a:bodyPr/>
        <a:lstStyle/>
        <a:p>
          <a:endParaRPr lang="en-US"/>
        </a:p>
      </dgm:t>
    </dgm:pt>
    <dgm:pt modelId="{B2E6AB6B-DFE9-084B-8F6F-004138D587F8}" type="sibTrans" cxnId="{2BF44AFC-9075-904C-BD2A-6B76BC64055C}">
      <dgm:prSet/>
      <dgm:spPr/>
      <dgm:t>
        <a:bodyPr/>
        <a:lstStyle/>
        <a:p>
          <a:endParaRPr lang="en-US"/>
        </a:p>
      </dgm:t>
    </dgm:pt>
    <dgm:pt modelId="{198BFFDF-EA3D-3442-9028-B1916D3CA241}">
      <dgm:prSet phldrT="[Text]" custT="1"/>
      <dgm:spPr>
        <a:solidFill>
          <a:srgbClr val="63BDA5"/>
        </a:solidFill>
      </dgm:spPr>
      <dgm:t>
        <a:bodyPr/>
        <a:lstStyle/>
        <a:p>
          <a:r>
            <a:rPr lang="en-US" sz="1100" dirty="0">
              <a:solidFill>
                <a:schemeClr val="bg1"/>
              </a:solidFill>
            </a:rPr>
            <a:t>EAP</a:t>
          </a:r>
        </a:p>
      </dgm:t>
    </dgm:pt>
    <dgm:pt modelId="{00021D25-A260-7542-AB5F-3EAA77C68AA6}" type="parTrans" cxnId="{40F86727-124E-784B-B979-881C80C1DB30}">
      <dgm:prSet/>
      <dgm:spPr/>
      <dgm:t>
        <a:bodyPr/>
        <a:lstStyle/>
        <a:p>
          <a:endParaRPr lang="en-US"/>
        </a:p>
      </dgm:t>
    </dgm:pt>
    <dgm:pt modelId="{1B1BEA5D-F874-9342-AD04-B225483AA664}" type="sibTrans" cxnId="{40F86727-124E-784B-B979-881C80C1DB30}">
      <dgm:prSet/>
      <dgm:spPr/>
      <dgm:t>
        <a:bodyPr/>
        <a:lstStyle/>
        <a:p>
          <a:endParaRPr lang="en-US"/>
        </a:p>
      </dgm:t>
    </dgm:pt>
    <dgm:pt modelId="{186A09F0-861D-5F44-8D26-EBA4B3BDB1F4}">
      <dgm:prSet phldrT="[Text]"/>
      <dgm:spPr>
        <a:solidFill>
          <a:srgbClr val="7CB8E4"/>
        </a:solidFill>
      </dgm:spPr>
      <dgm:t>
        <a:bodyPr/>
        <a:lstStyle/>
        <a:p>
          <a:r>
            <a:rPr lang="en-US" dirty="0">
              <a:solidFill>
                <a:schemeClr val="bg1"/>
              </a:solidFill>
            </a:rPr>
            <a:t>Health &amp; Wellness Vendors</a:t>
          </a:r>
        </a:p>
      </dgm:t>
    </dgm:pt>
    <dgm:pt modelId="{0C5007A3-8069-014A-B033-072D84DC8D73}" type="parTrans" cxnId="{F39626C8-ACB8-FA48-A4A3-E9622BDC0A8B}">
      <dgm:prSet/>
      <dgm:spPr/>
      <dgm:t>
        <a:bodyPr/>
        <a:lstStyle/>
        <a:p>
          <a:endParaRPr lang="en-US"/>
        </a:p>
      </dgm:t>
    </dgm:pt>
    <dgm:pt modelId="{B8DEE4ED-7A95-B146-B06B-29CD5CDF1DC4}" type="sibTrans" cxnId="{F39626C8-ACB8-FA48-A4A3-E9622BDC0A8B}">
      <dgm:prSet/>
      <dgm:spPr/>
      <dgm:t>
        <a:bodyPr/>
        <a:lstStyle/>
        <a:p>
          <a:endParaRPr lang="en-US"/>
        </a:p>
      </dgm:t>
    </dgm:pt>
    <dgm:pt modelId="{42294C43-D839-E042-9361-AD80680D19DD}">
      <dgm:prSet phldrT="[Text]" custT="1"/>
      <dgm:spPr>
        <a:solidFill>
          <a:srgbClr val="3F6680"/>
        </a:solidFill>
      </dgm:spPr>
      <dgm:t>
        <a:bodyPr/>
        <a:lstStyle/>
        <a:p>
          <a:r>
            <a:rPr lang="en-US" sz="1100" dirty="0">
              <a:solidFill>
                <a:schemeClr val="bg1"/>
              </a:solidFill>
            </a:rPr>
            <a:t>Health Plan</a:t>
          </a:r>
        </a:p>
      </dgm:t>
    </dgm:pt>
    <dgm:pt modelId="{7D5A19D5-B2F8-9E41-A3AE-D7E791FB703E}" type="parTrans" cxnId="{EE683D0B-FB62-4F45-B3CE-380BD8BE8620}">
      <dgm:prSet/>
      <dgm:spPr/>
      <dgm:t>
        <a:bodyPr/>
        <a:lstStyle/>
        <a:p>
          <a:endParaRPr lang="en-US"/>
        </a:p>
      </dgm:t>
    </dgm:pt>
    <dgm:pt modelId="{18711A83-2D5E-1545-A598-9AEEE868FA87}" type="sibTrans" cxnId="{EE683D0B-FB62-4F45-B3CE-380BD8BE8620}">
      <dgm:prSet/>
      <dgm:spPr/>
      <dgm:t>
        <a:bodyPr/>
        <a:lstStyle/>
        <a:p>
          <a:pPr rtl="0"/>
          <a:endParaRPr lang="en-US"/>
        </a:p>
      </dgm:t>
    </dgm:pt>
    <dgm:pt modelId="{BA80379C-0254-9C40-B2D0-CC619B702AB7}" type="pres">
      <dgm:prSet presAssocID="{69976938-A1E5-E149-A68B-6F744BDEA27F}" presName="composite" presStyleCnt="0">
        <dgm:presLayoutVars>
          <dgm:chMax val="1"/>
          <dgm:dir/>
          <dgm:resizeHandles val="exact"/>
        </dgm:presLayoutVars>
      </dgm:prSet>
      <dgm:spPr/>
    </dgm:pt>
    <dgm:pt modelId="{4180068D-8117-8048-8CD0-2E63CBE8E0B5}" type="pres">
      <dgm:prSet presAssocID="{69976938-A1E5-E149-A68B-6F744BDEA27F}" presName="radial" presStyleCnt="0">
        <dgm:presLayoutVars>
          <dgm:animLvl val="ctr"/>
        </dgm:presLayoutVars>
      </dgm:prSet>
      <dgm:spPr/>
    </dgm:pt>
    <dgm:pt modelId="{65319822-1EDE-1141-BF05-B4FD4C51D3DF}" type="pres">
      <dgm:prSet presAssocID="{A7BC6543-E89B-B44A-9F03-E605C22E26A9}" presName="centerShape" presStyleLbl="vennNode1" presStyleIdx="0" presStyleCnt="5"/>
      <dgm:spPr/>
    </dgm:pt>
    <dgm:pt modelId="{D5F82BB0-70CB-D547-AC26-18DE4AD21810}" type="pres">
      <dgm:prSet presAssocID="{B838F4D9-F507-4640-9374-2B64D18C6494}" presName="node" presStyleLbl="vennNode1" presStyleIdx="1" presStyleCnt="5">
        <dgm:presLayoutVars>
          <dgm:bulletEnabled val="1"/>
        </dgm:presLayoutVars>
      </dgm:prSet>
      <dgm:spPr/>
    </dgm:pt>
    <dgm:pt modelId="{A3D9D0EB-1B67-B345-BDEC-C96D0A209F7D}" type="pres">
      <dgm:prSet presAssocID="{198BFFDF-EA3D-3442-9028-B1916D3CA241}" presName="node" presStyleLbl="vennNode1" presStyleIdx="2" presStyleCnt="5">
        <dgm:presLayoutVars>
          <dgm:bulletEnabled val="1"/>
        </dgm:presLayoutVars>
      </dgm:prSet>
      <dgm:spPr/>
    </dgm:pt>
    <dgm:pt modelId="{F052474C-69DD-524A-9D04-77BEEEB856D6}" type="pres">
      <dgm:prSet presAssocID="{186A09F0-861D-5F44-8D26-EBA4B3BDB1F4}" presName="node" presStyleLbl="vennNode1" presStyleIdx="3" presStyleCnt="5">
        <dgm:presLayoutVars>
          <dgm:bulletEnabled val="1"/>
        </dgm:presLayoutVars>
      </dgm:prSet>
      <dgm:spPr/>
    </dgm:pt>
    <dgm:pt modelId="{78493AA0-0421-A345-9312-352EE386F50A}" type="pres">
      <dgm:prSet presAssocID="{42294C43-D839-E042-9361-AD80680D19DD}" presName="node" presStyleLbl="vennNode1" presStyleIdx="4" presStyleCnt="5">
        <dgm:presLayoutVars>
          <dgm:bulletEnabled val="1"/>
        </dgm:presLayoutVars>
      </dgm:prSet>
      <dgm:spPr/>
    </dgm:pt>
  </dgm:ptLst>
  <dgm:cxnLst>
    <dgm:cxn modelId="{EE683D0B-FB62-4F45-B3CE-380BD8BE8620}" srcId="{A7BC6543-E89B-B44A-9F03-E605C22E26A9}" destId="{42294C43-D839-E042-9361-AD80680D19DD}" srcOrd="3" destOrd="0" parTransId="{7D5A19D5-B2F8-9E41-A3AE-D7E791FB703E}" sibTransId="{18711A83-2D5E-1545-A598-9AEEE868FA87}"/>
    <dgm:cxn modelId="{C3C38A1B-BC06-374D-B559-07899E90A907}" type="presOf" srcId="{B838F4D9-F507-4640-9374-2B64D18C6494}" destId="{D5F82BB0-70CB-D547-AC26-18DE4AD21810}" srcOrd="0" destOrd="0" presId="urn:microsoft.com/office/officeart/2005/8/layout/radial3"/>
    <dgm:cxn modelId="{EBBC3A27-C586-C244-B730-59B96C87F6A8}" type="presOf" srcId="{69976938-A1E5-E149-A68B-6F744BDEA27F}" destId="{BA80379C-0254-9C40-B2D0-CC619B702AB7}" srcOrd="0" destOrd="0" presId="urn:microsoft.com/office/officeart/2005/8/layout/radial3"/>
    <dgm:cxn modelId="{40F86727-124E-784B-B979-881C80C1DB30}" srcId="{A7BC6543-E89B-B44A-9F03-E605C22E26A9}" destId="{198BFFDF-EA3D-3442-9028-B1916D3CA241}" srcOrd="1" destOrd="0" parTransId="{00021D25-A260-7542-AB5F-3EAA77C68AA6}" sibTransId="{1B1BEA5D-F874-9342-AD04-B225483AA664}"/>
    <dgm:cxn modelId="{274B4931-DD55-244D-935D-BE7AD1DBA464}" type="presOf" srcId="{186A09F0-861D-5F44-8D26-EBA4B3BDB1F4}" destId="{F052474C-69DD-524A-9D04-77BEEEB856D6}" srcOrd="0" destOrd="0" presId="urn:microsoft.com/office/officeart/2005/8/layout/radial3"/>
    <dgm:cxn modelId="{CDD4A55B-DDF1-5D49-95F8-7D4B5A6A9EB2}" type="presOf" srcId="{42294C43-D839-E042-9361-AD80680D19DD}" destId="{78493AA0-0421-A345-9312-352EE386F50A}" srcOrd="0" destOrd="0" presId="urn:microsoft.com/office/officeart/2005/8/layout/radial3"/>
    <dgm:cxn modelId="{1E19E483-8BFC-E141-8216-DEA8A123CF9B}" type="presOf" srcId="{198BFFDF-EA3D-3442-9028-B1916D3CA241}" destId="{A3D9D0EB-1B67-B345-BDEC-C96D0A209F7D}" srcOrd="0" destOrd="0" presId="urn:microsoft.com/office/officeart/2005/8/layout/radial3"/>
    <dgm:cxn modelId="{F39626C8-ACB8-FA48-A4A3-E9622BDC0A8B}" srcId="{A7BC6543-E89B-B44A-9F03-E605C22E26A9}" destId="{186A09F0-861D-5F44-8D26-EBA4B3BDB1F4}" srcOrd="2" destOrd="0" parTransId="{0C5007A3-8069-014A-B033-072D84DC8D73}" sibTransId="{B8DEE4ED-7A95-B146-B06B-29CD5CDF1DC4}"/>
    <dgm:cxn modelId="{EA280BDD-C3A7-1949-8CB6-9339D001B4DA}" srcId="{69976938-A1E5-E149-A68B-6F744BDEA27F}" destId="{A7BC6543-E89B-B44A-9F03-E605C22E26A9}" srcOrd="0" destOrd="0" parTransId="{8A5F800B-AF4F-8344-9AD7-0724EA9BF0C0}" sibTransId="{CEC1FE07-EC70-DC47-9DFE-857C6085E980}"/>
    <dgm:cxn modelId="{A08ECEE4-FE16-8842-8630-349A7E1FC959}" type="presOf" srcId="{A7BC6543-E89B-B44A-9F03-E605C22E26A9}" destId="{65319822-1EDE-1141-BF05-B4FD4C51D3DF}" srcOrd="0" destOrd="0" presId="urn:microsoft.com/office/officeart/2005/8/layout/radial3"/>
    <dgm:cxn modelId="{2BF44AFC-9075-904C-BD2A-6B76BC64055C}" srcId="{A7BC6543-E89B-B44A-9F03-E605C22E26A9}" destId="{B838F4D9-F507-4640-9374-2B64D18C6494}" srcOrd="0" destOrd="0" parTransId="{EF6022D5-6943-6347-BBBB-D9A3A4B15842}" sibTransId="{B2E6AB6B-DFE9-084B-8F6F-004138D587F8}"/>
    <dgm:cxn modelId="{CF68CB2F-7018-1C41-A7C2-59125CBB2D86}" type="presParOf" srcId="{BA80379C-0254-9C40-B2D0-CC619B702AB7}" destId="{4180068D-8117-8048-8CD0-2E63CBE8E0B5}" srcOrd="0" destOrd="0" presId="urn:microsoft.com/office/officeart/2005/8/layout/radial3"/>
    <dgm:cxn modelId="{991878CF-0BEA-F34C-ADDD-C59655E1ECF3}" type="presParOf" srcId="{4180068D-8117-8048-8CD0-2E63CBE8E0B5}" destId="{65319822-1EDE-1141-BF05-B4FD4C51D3DF}" srcOrd="0" destOrd="0" presId="urn:microsoft.com/office/officeart/2005/8/layout/radial3"/>
    <dgm:cxn modelId="{19B0C825-538E-B540-96CB-BE840DCAE6A5}" type="presParOf" srcId="{4180068D-8117-8048-8CD0-2E63CBE8E0B5}" destId="{D5F82BB0-70CB-D547-AC26-18DE4AD21810}" srcOrd="1" destOrd="0" presId="urn:microsoft.com/office/officeart/2005/8/layout/radial3"/>
    <dgm:cxn modelId="{C964C058-647F-4444-B956-DBDA29CCA12D}" type="presParOf" srcId="{4180068D-8117-8048-8CD0-2E63CBE8E0B5}" destId="{A3D9D0EB-1B67-B345-BDEC-C96D0A209F7D}" srcOrd="2" destOrd="0" presId="urn:microsoft.com/office/officeart/2005/8/layout/radial3"/>
    <dgm:cxn modelId="{00DC6E91-0380-7342-9BAA-2D56AD96A3B1}" type="presParOf" srcId="{4180068D-8117-8048-8CD0-2E63CBE8E0B5}" destId="{F052474C-69DD-524A-9D04-77BEEEB856D6}" srcOrd="3" destOrd="0" presId="urn:microsoft.com/office/officeart/2005/8/layout/radial3"/>
    <dgm:cxn modelId="{E28CC2B1-EA9F-3F4D-990A-1F6DA256C8DC}" type="presParOf" srcId="{4180068D-8117-8048-8CD0-2E63CBE8E0B5}" destId="{78493AA0-0421-A345-9312-352EE386F50A}" srcOrd="4" destOrd="0" presId="urn:microsoft.com/office/officeart/2005/8/layout/radial3"/>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6AFA6-EA9E-F043-ACC1-EDB33D3E2A2C}">
      <dsp:nvSpPr>
        <dsp:cNvPr id="0" name=""/>
        <dsp:cNvSpPr/>
      </dsp:nvSpPr>
      <dsp:spPr>
        <a:xfrm>
          <a:off x="3048" y="291683"/>
          <a:ext cx="945033" cy="567020"/>
        </a:xfrm>
        <a:prstGeom prst="roundRect">
          <a:avLst>
            <a:gd name="adj" fmla="val 10000"/>
          </a:avLst>
        </a:prstGeom>
        <a:solidFill>
          <a:schemeClr val="accent3"/>
        </a:solidFill>
        <a:ln w="25400" cap="flat" cmpd="sng" algn="ctr">
          <a:no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b="1" kern="1200" dirty="0"/>
            <a:t>Remote Consultation</a:t>
          </a:r>
        </a:p>
      </dsp:txBody>
      <dsp:txXfrm>
        <a:off x="19655" y="308290"/>
        <a:ext cx="911819" cy="533806"/>
      </dsp:txXfrm>
    </dsp:sp>
    <dsp:sp modelId="{829F9630-BCCB-264E-A1D8-E0CD365D3401}">
      <dsp:nvSpPr>
        <dsp:cNvPr id="0" name=""/>
        <dsp:cNvSpPr/>
      </dsp:nvSpPr>
      <dsp:spPr>
        <a:xfrm>
          <a:off x="1042585" y="458009"/>
          <a:ext cx="200347" cy="234368"/>
        </a:xfrm>
        <a:prstGeom prst="rightArrow">
          <a:avLst>
            <a:gd name="adj1" fmla="val 60000"/>
            <a:gd name="adj2" fmla="val 50000"/>
          </a:avLst>
        </a:prstGeom>
        <a:solidFill>
          <a:schemeClr val="bg1">
            <a:lumMod val="65000"/>
          </a:schemeClr>
        </a:solidFill>
        <a:ln w="25400" cap="flat" cmpd="sng" algn="ctr">
          <a:no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endParaRPr lang="en-US" sz="900" kern="1200"/>
        </a:p>
      </dsp:txBody>
      <dsp:txXfrm>
        <a:off x="1042585" y="504883"/>
        <a:ext cx="140243" cy="140620"/>
      </dsp:txXfrm>
    </dsp:sp>
    <dsp:sp modelId="{7F2FCA9D-E5C4-6648-B7DB-9EBF3D4151DF}">
      <dsp:nvSpPr>
        <dsp:cNvPr id="0" name=""/>
        <dsp:cNvSpPr/>
      </dsp:nvSpPr>
      <dsp:spPr>
        <a:xfrm>
          <a:off x="1326096" y="291683"/>
          <a:ext cx="945033" cy="567020"/>
        </a:xfrm>
        <a:prstGeom prst="roundRect">
          <a:avLst>
            <a:gd name="adj" fmla="val 10000"/>
          </a:avLst>
        </a:prstGeom>
        <a:solidFill>
          <a:schemeClr val="accent1"/>
        </a:solidFill>
        <a:ln w="25400"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b="1" kern="1200" dirty="0"/>
            <a:t>Video Based Training</a:t>
          </a:r>
        </a:p>
      </dsp:txBody>
      <dsp:txXfrm>
        <a:off x="1342703" y="308290"/>
        <a:ext cx="911819" cy="533806"/>
      </dsp:txXfrm>
    </dsp:sp>
    <dsp:sp modelId="{C9C12EC2-C7B6-7E4B-8BC4-68A9401ED71C}">
      <dsp:nvSpPr>
        <dsp:cNvPr id="0" name=""/>
        <dsp:cNvSpPr/>
      </dsp:nvSpPr>
      <dsp:spPr>
        <a:xfrm>
          <a:off x="2365633" y="458009"/>
          <a:ext cx="200347" cy="234368"/>
        </a:xfrm>
        <a:prstGeom prst="rightArrow">
          <a:avLst>
            <a:gd name="adj1" fmla="val 60000"/>
            <a:gd name="adj2" fmla="val 50000"/>
          </a:avLst>
        </a:prstGeom>
        <a:solidFill>
          <a:schemeClr val="bg1">
            <a:lumMod val="65000"/>
          </a:schemeClr>
        </a:solidFill>
        <a:ln w="25400" cap="flat" cmpd="sng" algn="ctr">
          <a:no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365633" y="504883"/>
        <a:ext cx="140243" cy="140620"/>
      </dsp:txXfrm>
    </dsp:sp>
    <dsp:sp modelId="{AE4388CE-B450-0A46-8C4C-56CF873B71F0}">
      <dsp:nvSpPr>
        <dsp:cNvPr id="0" name=""/>
        <dsp:cNvSpPr/>
      </dsp:nvSpPr>
      <dsp:spPr>
        <a:xfrm>
          <a:off x="2649143" y="291683"/>
          <a:ext cx="945033" cy="567020"/>
        </a:xfrm>
        <a:prstGeom prst="roundRect">
          <a:avLst>
            <a:gd name="adj" fmla="val 10000"/>
          </a:avLst>
        </a:prstGeom>
        <a:solidFill>
          <a:schemeClr val="accent2"/>
        </a:solid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100000"/>
            </a:lnSpc>
            <a:spcBef>
              <a:spcPct val="0"/>
            </a:spcBef>
            <a:spcAft>
              <a:spcPct val="35000"/>
            </a:spcAft>
            <a:buNone/>
          </a:pPr>
          <a:r>
            <a:rPr lang="en-US" sz="900" b="1" kern="1200" dirty="0"/>
            <a:t>Coordination </a:t>
          </a:r>
          <a:br>
            <a:rPr lang="en-US" sz="900" b="1" kern="1200" dirty="0"/>
          </a:br>
          <a:r>
            <a:rPr lang="en-US" sz="900" b="1" kern="1200" dirty="0"/>
            <a:t>of Care</a:t>
          </a:r>
        </a:p>
      </dsp:txBody>
      <dsp:txXfrm>
        <a:off x="2665750" y="308290"/>
        <a:ext cx="911819" cy="533806"/>
      </dsp:txXfrm>
    </dsp:sp>
    <dsp:sp modelId="{14BAB3F3-C466-1943-B8AD-7C8754D04C37}">
      <dsp:nvSpPr>
        <dsp:cNvPr id="0" name=""/>
        <dsp:cNvSpPr/>
      </dsp:nvSpPr>
      <dsp:spPr>
        <a:xfrm>
          <a:off x="3688680" y="458009"/>
          <a:ext cx="200347" cy="234368"/>
        </a:xfrm>
        <a:prstGeom prst="rightArrow">
          <a:avLst>
            <a:gd name="adj1" fmla="val 60000"/>
            <a:gd name="adj2" fmla="val 50000"/>
          </a:avLst>
        </a:prstGeom>
        <a:solidFill>
          <a:schemeClr val="bg1">
            <a:lumMod val="65000"/>
          </a:schemeClr>
        </a:solidFill>
        <a:ln w="25400" cap="flat" cmpd="sng" algn="ctr">
          <a:no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88680" y="504883"/>
        <a:ext cx="140243" cy="140620"/>
      </dsp:txXfrm>
    </dsp:sp>
    <dsp:sp modelId="{B666ABF0-B5FB-5443-A7A6-A13389350C94}">
      <dsp:nvSpPr>
        <dsp:cNvPr id="0" name=""/>
        <dsp:cNvSpPr/>
      </dsp:nvSpPr>
      <dsp:spPr>
        <a:xfrm>
          <a:off x="3972191" y="291683"/>
          <a:ext cx="945033" cy="567020"/>
        </a:xfrm>
        <a:prstGeom prst="roundRect">
          <a:avLst>
            <a:gd name="adj" fmla="val 10000"/>
          </a:avLst>
        </a:prstGeom>
        <a:solidFill>
          <a:schemeClr val="accent5"/>
        </a:solidFill>
        <a:ln w="25400" cap="flat" cmpd="sng" algn="ctr">
          <a:no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b="1" kern="1200" dirty="0"/>
            <a:t>Automated Progress Tracking</a:t>
          </a:r>
        </a:p>
      </dsp:txBody>
      <dsp:txXfrm>
        <a:off x="3988798" y="308290"/>
        <a:ext cx="911819" cy="533806"/>
      </dsp:txXfrm>
    </dsp:sp>
    <dsp:sp modelId="{4F4CE69E-E48D-D445-8C88-0187FB97653A}">
      <dsp:nvSpPr>
        <dsp:cNvPr id="0" name=""/>
        <dsp:cNvSpPr/>
      </dsp:nvSpPr>
      <dsp:spPr>
        <a:xfrm>
          <a:off x="5011728" y="458009"/>
          <a:ext cx="200347" cy="234368"/>
        </a:xfrm>
        <a:prstGeom prst="rightArrow">
          <a:avLst>
            <a:gd name="adj1" fmla="val 60000"/>
            <a:gd name="adj2" fmla="val 50000"/>
          </a:avLst>
        </a:prstGeom>
        <a:solidFill>
          <a:schemeClr val="bg1">
            <a:lumMod val="65000"/>
          </a:schemeClr>
        </a:solidFill>
        <a:ln w="25400" cap="flat" cmpd="sng" algn="ctr">
          <a:no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011728" y="504883"/>
        <a:ext cx="140243" cy="140620"/>
      </dsp:txXfrm>
    </dsp:sp>
    <dsp:sp modelId="{2E75E362-9EF4-6347-B073-957A573E9F38}">
      <dsp:nvSpPr>
        <dsp:cNvPr id="0" name=""/>
        <dsp:cNvSpPr/>
      </dsp:nvSpPr>
      <dsp:spPr>
        <a:xfrm>
          <a:off x="5295238" y="291683"/>
          <a:ext cx="945033" cy="567020"/>
        </a:xfrm>
        <a:prstGeom prst="roundRect">
          <a:avLst>
            <a:gd name="adj" fmla="val 10000"/>
          </a:avLst>
        </a:prstGeom>
        <a:solidFill>
          <a:schemeClr val="accent6"/>
        </a:solidFill>
        <a:ln w="25400" cap="flat" cmpd="sng" algn="ctr">
          <a:no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b="1" kern="1200" dirty="0"/>
            <a:t>Peer Support    &amp; Online Resources</a:t>
          </a:r>
        </a:p>
      </dsp:txBody>
      <dsp:txXfrm>
        <a:off x="5311845" y="308290"/>
        <a:ext cx="911819" cy="533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9822-1EDE-1141-BF05-B4FD4C51D3DF}">
      <dsp:nvSpPr>
        <dsp:cNvPr id="0" name=""/>
        <dsp:cNvSpPr/>
      </dsp:nvSpPr>
      <dsp:spPr>
        <a:xfrm>
          <a:off x="1440656" y="678656"/>
          <a:ext cx="1690687" cy="1690687"/>
        </a:xfrm>
        <a:prstGeom prst="ellipse">
          <a:avLst/>
        </a:prstGeom>
        <a:solidFill>
          <a:srgbClr val="E67E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Employer</a:t>
          </a:r>
        </a:p>
      </dsp:txBody>
      <dsp:txXfrm>
        <a:off x="1688251" y="926251"/>
        <a:ext cx="1195497" cy="1195497"/>
      </dsp:txXfrm>
    </dsp:sp>
    <dsp:sp modelId="{D5F82BB0-70CB-D547-AC26-18DE4AD21810}">
      <dsp:nvSpPr>
        <dsp:cNvPr id="0" name=""/>
        <dsp:cNvSpPr/>
      </dsp:nvSpPr>
      <dsp:spPr>
        <a:xfrm>
          <a:off x="1863328" y="301"/>
          <a:ext cx="845343" cy="845343"/>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Rethink</a:t>
          </a:r>
        </a:p>
      </dsp:txBody>
      <dsp:txXfrm>
        <a:off x="1987126" y="124099"/>
        <a:ext cx="597747" cy="597747"/>
      </dsp:txXfrm>
    </dsp:sp>
    <dsp:sp modelId="{A3D9D0EB-1B67-B345-BDEC-C96D0A209F7D}">
      <dsp:nvSpPr>
        <dsp:cNvPr id="0" name=""/>
        <dsp:cNvSpPr/>
      </dsp:nvSpPr>
      <dsp:spPr>
        <a:xfrm>
          <a:off x="2964354" y="1101328"/>
          <a:ext cx="845343" cy="845343"/>
        </a:xfrm>
        <a:prstGeom prst="ellipse">
          <a:avLst/>
        </a:prstGeom>
        <a:solidFill>
          <a:srgbClr val="63BD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EAP</a:t>
          </a:r>
        </a:p>
      </dsp:txBody>
      <dsp:txXfrm>
        <a:off x="3088152" y="1225126"/>
        <a:ext cx="597747" cy="597747"/>
      </dsp:txXfrm>
    </dsp:sp>
    <dsp:sp modelId="{F052474C-69DD-524A-9D04-77BEEEB856D6}">
      <dsp:nvSpPr>
        <dsp:cNvPr id="0" name=""/>
        <dsp:cNvSpPr/>
      </dsp:nvSpPr>
      <dsp:spPr>
        <a:xfrm>
          <a:off x="1863328" y="2202354"/>
          <a:ext cx="845343" cy="845343"/>
        </a:xfrm>
        <a:prstGeom prst="ellipse">
          <a:avLst/>
        </a:prstGeom>
        <a:solidFill>
          <a:srgbClr val="7CB8E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Health &amp; Wellness Vendors</a:t>
          </a:r>
        </a:p>
      </dsp:txBody>
      <dsp:txXfrm>
        <a:off x="1987126" y="2326152"/>
        <a:ext cx="597747" cy="597747"/>
      </dsp:txXfrm>
    </dsp:sp>
    <dsp:sp modelId="{78493AA0-0421-A345-9312-352EE386F50A}">
      <dsp:nvSpPr>
        <dsp:cNvPr id="0" name=""/>
        <dsp:cNvSpPr/>
      </dsp:nvSpPr>
      <dsp:spPr>
        <a:xfrm>
          <a:off x="762301" y="1101328"/>
          <a:ext cx="845343" cy="845343"/>
        </a:xfrm>
        <a:prstGeom prst="ellipse">
          <a:avLst/>
        </a:prstGeom>
        <a:solidFill>
          <a:srgbClr val="3F66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Health Plan</a:t>
          </a:r>
        </a:p>
      </dsp:txBody>
      <dsp:txXfrm>
        <a:off x="886099" y="1225126"/>
        <a:ext cx="597747" cy="5977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326576-2658-48DB-B2A7-C3C6240F17FC}" type="datetimeFigureOut">
              <a:rPr lang="es-AR" smtClean="0"/>
              <a:t>23/7/2018</a:t>
            </a:fld>
            <a:endParaRPr lang="es-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FF9122-6789-4995-A5DC-5F4AD33604AA}" type="slidenum">
              <a:rPr lang="es-AR" smtClean="0"/>
              <a:t>‹#›</a:t>
            </a:fld>
            <a:endParaRPr lang="es-AR"/>
          </a:p>
        </p:txBody>
      </p:sp>
    </p:spTree>
    <p:extLst>
      <p:ext uri="{BB962C8B-B14F-4D97-AF65-F5344CB8AC3E}">
        <p14:creationId xmlns:p14="http://schemas.microsoft.com/office/powerpoint/2010/main" val="1450125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8A4A0-FCF4-41F5-9F89-9E327ECDFFAB}" type="datetimeFigureOut">
              <a:rPr lang="en-GB" smtClean="0"/>
              <a:t>23/07/2018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80333-D640-4772-82AB-C02EBA156655}" type="slidenum">
              <a:rPr lang="en-GB" smtClean="0"/>
              <a:t>‹#›</a:t>
            </a:fld>
            <a:endParaRPr lang="en-GB"/>
          </a:p>
        </p:txBody>
      </p:sp>
    </p:spTree>
    <p:extLst>
      <p:ext uri="{BB962C8B-B14F-4D97-AF65-F5344CB8AC3E}">
        <p14:creationId xmlns:p14="http://schemas.microsoft.com/office/powerpoint/2010/main" val="164709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BH division handles Billing, patient management, and reconciliation.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Really our mission across all 3 divisions is the same, which is the empower those with developmental disabilities. </a:t>
            </a:r>
            <a:endParaRPr lang="en-US" dirty="0"/>
          </a:p>
        </p:txBody>
      </p:sp>
      <p:sp>
        <p:nvSpPr>
          <p:cNvPr id="4" name="Slide Number Placeholder 3"/>
          <p:cNvSpPr>
            <a:spLocks noGrp="1"/>
          </p:cNvSpPr>
          <p:nvPr>
            <p:ph type="sldNum" sz="quarter" idx="10"/>
          </p:nvPr>
        </p:nvSpPr>
        <p:spPr/>
        <p:txBody>
          <a:bodyPr/>
          <a:lstStyle/>
          <a:p>
            <a:fld id="{6F480333-D640-4772-82AB-C02EBA156655}" type="slidenum">
              <a:rPr lang="en-GB" smtClean="0"/>
              <a:t>2</a:t>
            </a:fld>
            <a:endParaRPr lang="en-GB"/>
          </a:p>
        </p:txBody>
      </p:sp>
    </p:spTree>
    <p:extLst>
      <p:ext uri="{BB962C8B-B14F-4D97-AF65-F5344CB8AC3E}">
        <p14:creationId xmlns:p14="http://schemas.microsoft.com/office/powerpoint/2010/main" val="194672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80333-D640-4772-82AB-C02EBA156655}" type="slidenum">
              <a:rPr lang="en-GB" smtClean="0"/>
              <a:t>4</a:t>
            </a:fld>
            <a:endParaRPr lang="en-GB"/>
          </a:p>
        </p:txBody>
      </p:sp>
    </p:spTree>
    <p:extLst>
      <p:ext uri="{BB962C8B-B14F-4D97-AF65-F5344CB8AC3E}">
        <p14:creationId xmlns:p14="http://schemas.microsoft.com/office/powerpoint/2010/main" val="317265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stats come from NBGH, CDC, and a number of other studies to help you better understand the business case or how to present this internally. It’s not a clear ROI or claims analysis for this population. </a:t>
            </a:r>
          </a:p>
          <a:p>
            <a:endParaRPr lang="en-US" dirty="0"/>
          </a:p>
          <a:p>
            <a:r>
              <a:rPr lang="en-US" dirty="0"/>
              <a:t>We instead take the approach of… </a:t>
            </a:r>
          </a:p>
          <a:p>
            <a:endParaRPr lang="en-US" dirty="0"/>
          </a:p>
          <a:p>
            <a:r>
              <a:rPr lang="en-US" dirty="0"/>
              <a:t>These are just highlights, but should you need deeper supports or help presenting the business case downline, we are happy to support you with materials and concise pieces that can help here. </a:t>
            </a:r>
          </a:p>
        </p:txBody>
      </p:sp>
      <p:sp>
        <p:nvSpPr>
          <p:cNvPr id="4" name="Slide Number Placeholder 3"/>
          <p:cNvSpPr>
            <a:spLocks noGrp="1"/>
          </p:cNvSpPr>
          <p:nvPr>
            <p:ph type="sldNum" sz="quarter" idx="10"/>
          </p:nvPr>
        </p:nvSpPr>
        <p:spPr/>
        <p:txBody>
          <a:bodyPr/>
          <a:lstStyle/>
          <a:p>
            <a:fld id="{6F480333-D640-4772-82AB-C02EBA156655}" type="slidenum">
              <a:rPr lang="en-GB" smtClean="0"/>
              <a:t>6</a:t>
            </a:fld>
            <a:endParaRPr lang="en-GB"/>
          </a:p>
        </p:txBody>
      </p:sp>
    </p:spTree>
    <p:extLst>
      <p:ext uri="{BB962C8B-B14F-4D97-AF65-F5344CB8AC3E}">
        <p14:creationId xmlns:p14="http://schemas.microsoft.com/office/powerpoint/2010/main" val="257315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F480333-D640-4772-82AB-C02EBA156655}" type="slidenum">
              <a:rPr lang="en-GB" smtClean="0"/>
              <a:t>8</a:t>
            </a:fld>
            <a:endParaRPr lang="en-GB"/>
          </a:p>
        </p:txBody>
      </p:sp>
    </p:spTree>
    <p:extLst>
      <p:ext uri="{BB962C8B-B14F-4D97-AF65-F5344CB8AC3E}">
        <p14:creationId xmlns:p14="http://schemas.microsoft.com/office/powerpoint/2010/main" val="364318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behavioral health </a:t>
            </a:r>
            <a:r>
              <a:rPr lang="en-US"/>
              <a:t>in general there really is no clear ROI, and </a:t>
            </a:r>
          </a:p>
        </p:txBody>
      </p:sp>
      <p:sp>
        <p:nvSpPr>
          <p:cNvPr id="4" name="Slide Number Placeholder 3"/>
          <p:cNvSpPr>
            <a:spLocks noGrp="1"/>
          </p:cNvSpPr>
          <p:nvPr>
            <p:ph type="sldNum" sz="quarter" idx="10"/>
          </p:nvPr>
        </p:nvSpPr>
        <p:spPr/>
        <p:txBody>
          <a:bodyPr/>
          <a:lstStyle/>
          <a:p>
            <a:fld id="{6F480333-D640-4772-82AB-C02EBA156655}" type="slidenum">
              <a:rPr lang="en-GB" smtClean="0"/>
              <a:t>10</a:t>
            </a:fld>
            <a:endParaRPr lang="en-GB"/>
          </a:p>
        </p:txBody>
      </p:sp>
    </p:spTree>
    <p:extLst>
      <p:ext uri="{BB962C8B-B14F-4D97-AF65-F5344CB8AC3E}">
        <p14:creationId xmlns:p14="http://schemas.microsoft.com/office/powerpoint/2010/main" val="426215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11</a:t>
            </a:fld>
            <a:endParaRPr lang="en-US"/>
          </a:p>
        </p:txBody>
      </p:sp>
    </p:spTree>
    <p:extLst>
      <p:ext uri="{BB962C8B-B14F-4D97-AF65-F5344CB8AC3E}">
        <p14:creationId xmlns:p14="http://schemas.microsoft.com/office/powerpoint/2010/main" val="54214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80333-D640-4772-82AB-C02EBA156655}" type="slidenum">
              <a:rPr lang="en-GB" smtClean="0"/>
              <a:t>12</a:t>
            </a:fld>
            <a:endParaRPr lang="en-GB"/>
          </a:p>
        </p:txBody>
      </p:sp>
    </p:spTree>
    <p:extLst>
      <p:ext uri="{BB962C8B-B14F-4D97-AF65-F5344CB8AC3E}">
        <p14:creationId xmlns:p14="http://schemas.microsoft.com/office/powerpoint/2010/main" val="29374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80% of adults w/ Autism w/ a 4 year degree are unemployed </a:t>
            </a:r>
          </a:p>
          <a:p>
            <a:endParaRPr lang="en-US" dirty="0"/>
          </a:p>
        </p:txBody>
      </p:sp>
      <p:sp>
        <p:nvSpPr>
          <p:cNvPr id="4" name="Slide Number Placeholder 3"/>
          <p:cNvSpPr>
            <a:spLocks noGrp="1"/>
          </p:cNvSpPr>
          <p:nvPr>
            <p:ph type="sldNum" sz="quarter" idx="10"/>
          </p:nvPr>
        </p:nvSpPr>
        <p:spPr/>
        <p:txBody>
          <a:bodyPr/>
          <a:lstStyle/>
          <a:p>
            <a:fld id="{6F480333-D640-4772-82AB-C02EBA156655}" type="slidenum">
              <a:rPr lang="en-GB" smtClean="0"/>
              <a:t>13</a:t>
            </a:fld>
            <a:endParaRPr lang="en-GB"/>
          </a:p>
        </p:txBody>
      </p:sp>
    </p:spTree>
    <p:extLst>
      <p:ext uri="{BB962C8B-B14F-4D97-AF65-F5344CB8AC3E}">
        <p14:creationId xmlns:p14="http://schemas.microsoft.com/office/powerpoint/2010/main" val="220924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80333-D640-4772-82AB-C02EBA156655}" type="slidenum">
              <a:rPr lang="en-GB" smtClean="0"/>
              <a:t>15</a:t>
            </a:fld>
            <a:endParaRPr lang="en-GB"/>
          </a:p>
        </p:txBody>
      </p:sp>
    </p:spTree>
    <p:extLst>
      <p:ext uri="{BB962C8B-B14F-4D97-AF65-F5344CB8AC3E}">
        <p14:creationId xmlns:p14="http://schemas.microsoft.com/office/powerpoint/2010/main" val="22024649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image" Target="../media/image2.png"/><Relationship Id="rId5" Type="http://schemas.openxmlformats.org/officeDocument/2006/relationships/tags" Target="../tags/tag10.xml"/><Relationship Id="rId10" Type="http://schemas.openxmlformats.org/officeDocument/2006/relationships/image" Target="../media/image1.emf"/><Relationship Id="rId4" Type="http://schemas.openxmlformats.org/officeDocument/2006/relationships/tags" Target="../tags/tag9.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10.v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11.v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oleObject" Target="../embeddings/oleObject3.bin"/><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8.xml"/><Relationship Id="rId7" Type="http://schemas.openxmlformats.org/officeDocument/2006/relationships/oleObject" Target="../embeddings/oleObject4.bin"/><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2.xml"/><Relationship Id="rId7" Type="http://schemas.openxmlformats.org/officeDocument/2006/relationships/oleObject" Target="../embeddings/oleObject5.bin"/><Relationship Id="rId2" Type="http://schemas.openxmlformats.org/officeDocument/2006/relationships/tags" Target="../tags/tag21.xml"/><Relationship Id="rId1" Type="http://schemas.openxmlformats.org/officeDocument/2006/relationships/vmlDrawing" Target="../drawings/vmlDrawing5.v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6.v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7.v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8.v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9.v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gradFill>
          <a:gsLst>
            <a:gs pos="49000">
              <a:schemeClr val="accent1"/>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4" name="Rectangle 13"/>
          <p:cNvSpPr/>
          <p:nvPr userDrawn="1"/>
        </p:nvSpPr>
        <p:spPr>
          <a:xfrm>
            <a:off x="1" y="1"/>
            <a:ext cx="6857999" cy="5145599"/>
          </a:xfrm>
          <a:prstGeom prst="rect">
            <a:avLst/>
          </a:prstGeom>
          <a:gradFill flip="none" rotWithShape="1">
            <a:gsLst>
              <a:gs pos="49000">
                <a:schemeClr val="bg1"/>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6" name="Rectangle 15"/>
          <p:cNvSpPr/>
          <p:nvPr userDrawn="1">
            <p:custDataLst>
              <p:tags r:id="rId2"/>
            </p:custDataLst>
          </p:nvPr>
        </p:nvSpPr>
        <p:spPr>
          <a:xfrm>
            <a:off x="2" y="0"/>
            <a:ext cx="6858000" cy="5143500"/>
          </a:xfrm>
          <a:prstGeom prst="rect">
            <a:avLst/>
          </a:prstGeom>
          <a:gradFill flip="none" rotWithShape="1">
            <a:gsLst>
              <a:gs pos="49000">
                <a:schemeClr val="accent1"/>
              </a:gs>
              <a:gs pos="100000">
                <a:schemeClr val="accent1">
                  <a:lumMod val="75000"/>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p:cNvSpPr/>
          <p:nvPr userDrawn="1">
            <p:custDataLst>
              <p:tags r:id="rId3"/>
            </p:custDataLst>
          </p:nvPr>
        </p:nvSpPr>
        <p:spPr>
          <a:xfrm>
            <a:off x="0" y="0"/>
            <a:ext cx="6858000" cy="5143500"/>
          </a:xfrm>
          <a:prstGeom prst="rect">
            <a:avLst/>
          </a:prstGeom>
          <a:gradFill flip="none" rotWithShape="1">
            <a:gsLst>
              <a:gs pos="49000">
                <a:schemeClr val="accent1"/>
              </a:gs>
              <a:gs pos="100000">
                <a:schemeClr val="accent1">
                  <a:lumMod val="75000"/>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aphicFrame>
        <p:nvGraphicFramePr>
          <p:cNvPr id="7" name="Object 6" hidden="1"/>
          <p:cNvGraphicFramePr>
            <a:graphicFrameLocks noChangeAspect="1"/>
          </p:cNvGraphicFramePr>
          <p:nvPr userDrawn="1">
            <p:custDataLst>
              <p:tags r:id="rId4"/>
            </p:custDataLst>
            <p:extLst>
              <p:ext uri="{D42A27DB-BD31-4B8C-83A1-F6EECF244321}">
                <p14:modId xmlns:p14="http://schemas.microsoft.com/office/powerpoint/2010/main" val="2945618705"/>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1362" name="think-cell Slide" r:id="rId9" imgW="317" imgH="318" progId="TCLayout.ActiveDocument.1">
                  <p:embed/>
                </p:oleObj>
              </mc:Choice>
              <mc:Fallback>
                <p:oleObj name="think-cell Slide" r:id="rId9" imgW="317" imgH="318" progId="TCLayout.ActiveDocument.1">
                  <p:embed/>
                  <p:pic>
                    <p:nvPicPr>
                      <p:cNvPr id="0" name=""/>
                      <p:cNvPicPr/>
                      <p:nvPr/>
                    </p:nvPicPr>
                    <p:blipFill>
                      <a:blip r:embed="rId10"/>
                      <a:stretch>
                        <a:fillRect/>
                      </a:stretch>
                    </p:blipFill>
                    <p:spPr>
                      <a:xfrm>
                        <a:off x="0" y="0"/>
                        <a:ext cx="119063" cy="158750"/>
                      </a:xfrm>
                      <a:prstGeom prst="rect">
                        <a:avLst/>
                      </a:prstGeom>
                    </p:spPr>
                  </p:pic>
                </p:oleObj>
              </mc:Fallback>
            </mc:AlternateContent>
          </a:graphicData>
        </a:graphic>
      </p:graphicFrame>
      <p:sp>
        <p:nvSpPr>
          <p:cNvPr id="2" name="Title 1"/>
          <p:cNvSpPr>
            <a:spLocks noGrp="1"/>
          </p:cNvSpPr>
          <p:nvPr>
            <p:ph type="ctrTitle"/>
            <p:custDataLst>
              <p:tags r:id="rId5"/>
            </p:custDataLst>
          </p:nvPr>
        </p:nvSpPr>
        <p:spPr>
          <a:xfrm>
            <a:off x="810492" y="2895601"/>
            <a:ext cx="5357708" cy="819150"/>
          </a:xfrm>
        </p:spPr>
        <p:txBody>
          <a:bodyPr rIns="0"/>
          <a:lstStyle>
            <a:lvl1pPr algn="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custDataLst>
              <p:tags r:id="rId6"/>
            </p:custDataLst>
          </p:nvPr>
        </p:nvSpPr>
        <p:spPr>
          <a:xfrm>
            <a:off x="810492" y="3716482"/>
            <a:ext cx="5357708" cy="304800"/>
          </a:xfrm>
        </p:spPr>
        <p:txBody>
          <a:bodyPr lIns="36000"/>
          <a:lstStyle>
            <a:lvl1pPr marL="0" indent="0" algn="r">
              <a:buNone/>
              <a:defRPr>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24" name="Rectangle 23"/>
          <p:cNvSpPr/>
          <p:nvPr userDrawn="1">
            <p:custDataLst>
              <p:tags r:id="rId7"/>
            </p:custDataLst>
          </p:nvPr>
        </p:nvSpPr>
        <p:spPr>
          <a:xfrm rot="16200000">
            <a:off x="-2324097" y="2324097"/>
            <a:ext cx="4743444"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p:cNvSpPr/>
          <p:nvPr userDrawn="1"/>
        </p:nvSpPr>
        <p:spPr>
          <a:xfrm>
            <a:off x="1" y="4810120"/>
            <a:ext cx="100013" cy="133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3" name="Rectangle 12"/>
          <p:cNvSpPr/>
          <p:nvPr userDrawn="1"/>
        </p:nvSpPr>
        <p:spPr>
          <a:xfrm>
            <a:off x="1" y="5010148"/>
            <a:ext cx="100013" cy="133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10492" y="1077662"/>
            <a:ext cx="1825291" cy="844271"/>
          </a:xfrm>
          <a:prstGeom prst="rect">
            <a:avLst/>
          </a:prstGeom>
          <a:effectLst>
            <a:outerShdw blurRad="50800" dist="12700" dir="2700000" algn="tl" rotWithShape="0">
              <a:prstClr val="black">
                <a:alpha val="15000"/>
              </a:prstClr>
            </a:outerShdw>
          </a:effectLst>
        </p:spPr>
      </p:pic>
      <p:sp>
        <p:nvSpPr>
          <p:cNvPr id="4" name="Rectangle 3"/>
          <p:cNvSpPr/>
          <p:nvPr userDrawn="1"/>
        </p:nvSpPr>
        <p:spPr>
          <a:xfrm>
            <a:off x="353616" y="4897587"/>
            <a:ext cx="2126429" cy="123111"/>
          </a:xfrm>
          <a:prstGeom prst="rect">
            <a:avLst/>
          </a:prstGeom>
        </p:spPr>
        <p:txBody>
          <a:bodyPr vert="horz" lIns="0" tIns="34290" rIns="68580" bIns="34290" rtlCol="0" anchor="ctr"/>
          <a:lstStyle/>
          <a:p>
            <a:pPr lvl="0"/>
            <a:r>
              <a:rPr lang="en-US" sz="600" dirty="0">
                <a:solidFill>
                  <a:schemeClr val="bg1"/>
                </a:solidFill>
              </a:rPr>
              <a:t>©2017 Rethink. All rights reserved.</a:t>
            </a:r>
            <a:endParaRPr lang="es-AR" sz="600" dirty="0">
              <a:solidFill>
                <a:schemeClr val="bg1"/>
              </a:solidFill>
            </a:endParaRPr>
          </a:p>
        </p:txBody>
      </p:sp>
    </p:spTree>
    <p:extLst>
      <p:ext uri="{BB962C8B-B14F-4D97-AF65-F5344CB8AC3E}">
        <p14:creationId xmlns:p14="http://schemas.microsoft.com/office/powerpoint/2010/main" val="244338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sp>
        <p:nvSpPr>
          <p:cNvPr id="7" name="Rectangle 6"/>
          <p:cNvSpPr/>
          <p:nvPr userDrawn="1">
            <p:custDataLst>
              <p:tags r:id="rId2"/>
            </p:custDataLst>
          </p:nvPr>
        </p:nvSpPr>
        <p:spPr>
          <a:xfrm>
            <a:off x="0" y="0"/>
            <a:ext cx="6858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p:cNvSpPr/>
          <p:nvPr userDrawn="1"/>
        </p:nvSpPr>
        <p:spPr>
          <a:xfrm>
            <a:off x="0" y="0"/>
            <a:ext cx="6858000" cy="5143500"/>
          </a:xfrm>
          <a:prstGeom prst="rect">
            <a:avLst/>
          </a:prstGeom>
          <a:gradFill flip="none" rotWithShape="1">
            <a:gsLst>
              <a:gs pos="22000">
                <a:schemeClr val="accent5"/>
              </a:gs>
              <a:gs pos="100000">
                <a:schemeClr val="accent5">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8" name="Object 7" hidden="1"/>
          <p:cNvGraphicFramePr>
            <a:graphicFrameLocks noChangeAspect="1"/>
          </p:cNvGraphicFramePr>
          <p:nvPr userDrawn="1">
            <p:custDataLst>
              <p:tags r:id="rId3"/>
            </p:custDataLst>
            <p:extLst>
              <p:ext uri="{D42A27DB-BD31-4B8C-83A1-F6EECF244321}">
                <p14:modId xmlns:p14="http://schemas.microsoft.com/office/powerpoint/2010/main" val="743621758"/>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8513" name="think-cell Slide" r:id="rId8" imgW="317" imgH="318" progId="TCLayout.ActiveDocument.1">
                  <p:embed/>
                </p:oleObj>
              </mc:Choice>
              <mc:Fallback>
                <p:oleObj name="think-cell Slide" r:id="rId8" imgW="317" imgH="318" progId="TCLayout.ActiveDocument.1">
                  <p:embed/>
                  <p:pic>
                    <p:nvPicPr>
                      <p:cNvPr id="0" name=""/>
                      <p:cNvPicPr/>
                      <p:nvPr/>
                    </p:nvPicPr>
                    <p:blipFill>
                      <a:blip r:embed="rId9"/>
                      <a:stretch>
                        <a:fillRect/>
                      </a:stretch>
                    </p:blipFill>
                    <p:spPr>
                      <a:xfrm>
                        <a:off x="0" y="0"/>
                        <a:ext cx="119063" cy="158750"/>
                      </a:xfrm>
                      <a:prstGeom prst="rect">
                        <a:avLst/>
                      </a:prstGeom>
                    </p:spPr>
                  </p:pic>
                </p:oleObj>
              </mc:Fallback>
            </mc:AlternateContent>
          </a:graphicData>
        </a:graphic>
      </p:graphicFrame>
      <p:sp>
        <p:nvSpPr>
          <p:cNvPr id="2" name="Title 1"/>
          <p:cNvSpPr>
            <a:spLocks noGrp="1"/>
          </p:cNvSpPr>
          <p:nvPr>
            <p:ph type="title" hasCustomPrompt="1"/>
            <p:custDataLst>
              <p:tags r:id="rId4"/>
            </p:custDataLst>
          </p:nvPr>
        </p:nvSpPr>
        <p:spPr>
          <a:xfrm>
            <a:off x="514350" y="1581150"/>
            <a:ext cx="5829300" cy="762000"/>
          </a:xfrm>
        </p:spPr>
        <p:txBody>
          <a:bodyPr lIns="0" tIns="91440" bIns="91440" anchor="t"/>
          <a:lstStyle>
            <a:lvl1pPr algn="l">
              <a:defRPr sz="3000" b="1" cap="none">
                <a:solidFill>
                  <a:schemeClr val="bg1"/>
                </a:solidFill>
              </a:defRPr>
            </a:lvl1pPr>
          </a:lstStyle>
          <a:p>
            <a:r>
              <a:rPr lang="en-US" dirty="0"/>
              <a:t>Click to edit master title style</a:t>
            </a:r>
            <a:endParaRPr lang="en-GB" dirty="0"/>
          </a:p>
        </p:txBody>
      </p:sp>
      <p:sp>
        <p:nvSpPr>
          <p:cNvPr id="9" name="Rectangle 8"/>
          <p:cNvSpPr/>
          <p:nvPr userDrawn="1">
            <p:custDataLst>
              <p:tags r:id="rId5"/>
            </p:custDataLst>
          </p:nvPr>
        </p:nvSpPr>
        <p:spPr>
          <a:xfrm rot="16200000">
            <a:off x="-2324097" y="2324097"/>
            <a:ext cx="4743444"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a:off x="1" y="4810120"/>
            <a:ext cx="100013" cy="133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1" name="Rectangle 10"/>
          <p:cNvSpPr/>
          <p:nvPr userDrawn="1"/>
        </p:nvSpPr>
        <p:spPr>
          <a:xfrm>
            <a:off x="1" y="5010148"/>
            <a:ext cx="100013" cy="133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3" name="Footer Placeholder 4"/>
          <p:cNvSpPr>
            <a:spLocks noGrp="1"/>
          </p:cNvSpPr>
          <p:nvPr>
            <p:ph type="ftr" sz="quarter" idx="3"/>
            <p:custDataLst>
              <p:tags r:id="rId6"/>
            </p:custDataLst>
          </p:nvPr>
        </p:nvSpPr>
        <p:spPr>
          <a:xfrm>
            <a:off x="342900" y="4829968"/>
            <a:ext cx="4171950" cy="273844"/>
          </a:xfrm>
          <a:prstGeom prst="rect">
            <a:avLst/>
          </a:prstGeom>
        </p:spPr>
        <p:txBody>
          <a:bodyPr vert="horz" lIns="0" tIns="45720" rIns="91440" bIns="45720" rtlCol="0" anchor="ctr"/>
          <a:lstStyle>
            <a:lvl1pPr algn="l">
              <a:defRPr sz="600">
                <a:solidFill>
                  <a:schemeClr val="bg1"/>
                </a:solidFill>
              </a:defRPr>
            </a:lvl1pPr>
          </a:lstStyle>
          <a:p>
            <a:r>
              <a:rPr lang="en-US" dirty="0"/>
              <a:t>©2017 Rethink. All rights reserved.</a:t>
            </a:r>
            <a:endParaRPr lang="en-GB" dirty="0"/>
          </a:p>
        </p:txBody>
      </p:sp>
    </p:spTree>
    <p:extLst>
      <p:ext uri="{BB962C8B-B14F-4D97-AF65-F5344CB8AC3E}">
        <p14:creationId xmlns:p14="http://schemas.microsoft.com/office/powerpoint/2010/main" val="103404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58750"/>
            <a:ext cx="6172200" cy="6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42900" y="819151"/>
            <a:ext cx="3028950" cy="3775473"/>
          </a:xfrm>
        </p:spPr>
        <p:txBody>
          <a:bodyPr>
            <a:normAutofit/>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819151"/>
            <a:ext cx="3028950" cy="3775473"/>
          </a:xfrm>
        </p:spPr>
        <p:txBody>
          <a:bodyPr>
            <a:normAutofit/>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US" dirty="0"/>
              <a:t>©2017 Rethink. All rights reserved.</a:t>
            </a:r>
            <a:endParaRPr lang="en-GB" dirty="0"/>
          </a:p>
        </p:txBody>
      </p:sp>
    </p:spTree>
    <p:extLst>
      <p:ext uri="{BB962C8B-B14F-4D97-AF65-F5344CB8AC3E}">
        <p14:creationId xmlns:p14="http://schemas.microsoft.com/office/powerpoint/2010/main" val="390212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158751"/>
            <a:ext cx="6172200" cy="6604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342900" y="816049"/>
            <a:ext cx="3030141" cy="479822"/>
          </a:xfrm>
        </p:spPr>
        <p:txBody>
          <a:bodyPr anchor="b">
            <a:normAutofit/>
          </a:bodyPr>
          <a:lstStyle>
            <a:lvl1pPr marL="0" indent="0">
              <a:buNone/>
              <a:defRPr sz="15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42900" y="1310878"/>
            <a:ext cx="3030141" cy="3318272"/>
          </a:xfrm>
        </p:spPr>
        <p:txBody>
          <a:bodyPr>
            <a:normAutofit/>
          </a:bodyPr>
          <a:lstStyle>
            <a:lvl1pPr>
              <a:defRPr sz="1200">
                <a:solidFill>
                  <a:schemeClr val="accent1"/>
                </a:solidFill>
              </a:defRPr>
            </a:lvl1pPr>
            <a:lvl2pPr>
              <a:defRPr sz="1050">
                <a:solidFill>
                  <a:schemeClr val="accent1"/>
                </a:solidFill>
              </a:defRPr>
            </a:lvl2pPr>
            <a:lvl3pPr>
              <a:defRPr sz="900">
                <a:solidFill>
                  <a:schemeClr val="accent1"/>
                </a:solidFill>
              </a:defRPr>
            </a:lvl3pPr>
            <a:lvl4pPr>
              <a:defRPr sz="825">
                <a:solidFill>
                  <a:schemeClr val="accent1"/>
                </a:solidFill>
              </a:defRPr>
            </a:lvl4pPr>
            <a:lvl5pPr>
              <a:defRPr sz="825">
                <a:solidFill>
                  <a:schemeClr val="accent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3483770" y="816049"/>
            <a:ext cx="3031331" cy="479822"/>
          </a:xfrm>
        </p:spPr>
        <p:txBody>
          <a:bodyPr anchor="b">
            <a:normAutofit/>
          </a:bodyPr>
          <a:lstStyle>
            <a:lvl1pPr marL="0" indent="0">
              <a:buNone/>
              <a:defRPr sz="15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310878"/>
            <a:ext cx="3031331" cy="3318272"/>
          </a:xfrm>
        </p:spPr>
        <p:txBody>
          <a:bodyPr>
            <a:normAutofit/>
          </a:bodyPr>
          <a:lstStyle>
            <a:lvl1pPr>
              <a:defRPr sz="1200">
                <a:solidFill>
                  <a:schemeClr val="accent1"/>
                </a:solidFill>
              </a:defRPr>
            </a:lvl1pPr>
            <a:lvl2pPr>
              <a:defRPr sz="1050">
                <a:solidFill>
                  <a:schemeClr val="accent1"/>
                </a:solidFill>
              </a:defRPr>
            </a:lvl2pPr>
            <a:lvl3pPr>
              <a:defRPr sz="900">
                <a:solidFill>
                  <a:schemeClr val="accent1"/>
                </a:solidFill>
              </a:defRPr>
            </a:lvl3pPr>
            <a:lvl4pPr>
              <a:defRPr sz="825">
                <a:solidFill>
                  <a:schemeClr val="accent1"/>
                </a:solidFill>
              </a:defRPr>
            </a:lvl4pPr>
            <a:lvl5pPr>
              <a:defRPr sz="825">
                <a:solidFill>
                  <a:schemeClr val="accent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r>
              <a:rPr lang="en-US" dirty="0"/>
              <a:t>©2017 Rethink. All rights reserved.</a:t>
            </a:r>
            <a:endParaRPr lang="en-GB" dirty="0"/>
          </a:p>
        </p:txBody>
      </p:sp>
    </p:spTree>
    <p:extLst>
      <p:ext uri="{BB962C8B-B14F-4D97-AF65-F5344CB8AC3E}">
        <p14:creationId xmlns:p14="http://schemas.microsoft.com/office/powerpoint/2010/main" val="352241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158750"/>
            <a:ext cx="6172200" cy="660400"/>
          </a:xfrm>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r>
              <a:rPr lang="en-US" dirty="0"/>
              <a:t>©2017 Rethink. All rights reserved.</a:t>
            </a:r>
            <a:endParaRPr lang="en-GB" dirty="0"/>
          </a:p>
        </p:txBody>
      </p:sp>
    </p:spTree>
    <p:extLst>
      <p:ext uri="{BB962C8B-B14F-4D97-AF65-F5344CB8AC3E}">
        <p14:creationId xmlns:p14="http://schemas.microsoft.com/office/powerpoint/2010/main" val="1690956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Rethink. All rights reserved.</a:t>
            </a:r>
            <a:endParaRPr lang="en-GB" dirty="0"/>
          </a:p>
        </p:txBody>
      </p:sp>
    </p:spTree>
    <p:extLst>
      <p:ext uri="{BB962C8B-B14F-4D97-AF65-F5344CB8AC3E}">
        <p14:creationId xmlns:p14="http://schemas.microsoft.com/office/powerpoint/2010/main" val="368431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507663389"/>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14654" name="think-cell Slide" r:id="rId8" imgW="317" imgH="318" progId="TCLayout.ActiveDocument.1">
                  <p:embed/>
                </p:oleObj>
              </mc:Choice>
              <mc:Fallback>
                <p:oleObj name="think-cell Slide" r:id="rId8" imgW="317" imgH="318" progId="TCLayout.ActiveDocument.1">
                  <p:embed/>
                  <p:pic>
                    <p:nvPicPr>
                      <p:cNvPr id="0" name=""/>
                      <p:cNvPicPr/>
                      <p:nvPr/>
                    </p:nvPicPr>
                    <p:blipFill>
                      <a:blip r:embed="rId9"/>
                      <a:stretch>
                        <a:fillRect/>
                      </a:stretch>
                    </p:blipFill>
                    <p:spPr>
                      <a:xfrm>
                        <a:off x="0" y="0"/>
                        <a:ext cx="119063" cy="158750"/>
                      </a:xfrm>
                      <a:prstGeom prst="rect">
                        <a:avLst/>
                      </a:prstGeom>
                    </p:spPr>
                  </p:pic>
                </p:oleObj>
              </mc:Fallback>
            </mc:AlternateContent>
          </a:graphicData>
        </a:graphic>
      </p:graphicFrame>
      <p:sp>
        <p:nvSpPr>
          <p:cNvPr id="8" name="Rectangle 7"/>
          <p:cNvSpPr/>
          <p:nvPr userDrawn="1">
            <p:custDataLst>
              <p:tags r:id="rId3"/>
            </p:custDataLst>
          </p:nvPr>
        </p:nvSpPr>
        <p:spPr>
          <a:xfrm>
            <a:off x="0" y="0"/>
            <a:ext cx="6858000" cy="4364182"/>
          </a:xfrm>
          <a:prstGeom prst="rect">
            <a:avLst/>
          </a:prstGeom>
          <a:gradFill flip="none" rotWithShape="1">
            <a:gsLst>
              <a:gs pos="49000">
                <a:schemeClr val="accent1"/>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a:p>
        </p:txBody>
      </p:sp>
      <p:sp>
        <p:nvSpPr>
          <p:cNvPr id="9" name="Rectangle 8"/>
          <p:cNvSpPr/>
          <p:nvPr userDrawn="1">
            <p:custDataLst>
              <p:tags r:id="rId4"/>
            </p:custDataLst>
          </p:nvPr>
        </p:nvSpPr>
        <p:spPr>
          <a:xfrm>
            <a:off x="0" y="4364182"/>
            <a:ext cx="6858000" cy="779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hasCustomPrompt="1"/>
            <p:custDataLst>
              <p:tags r:id="rId5"/>
            </p:custDataLst>
          </p:nvPr>
        </p:nvSpPr>
        <p:spPr>
          <a:xfrm>
            <a:off x="2128243" y="3249138"/>
            <a:ext cx="2663861" cy="425054"/>
          </a:xfrm>
        </p:spPr>
        <p:txBody>
          <a:bodyPr anchor="b">
            <a:noAutofit/>
          </a:bodyPr>
          <a:lstStyle>
            <a:lvl1pPr algn="ctr">
              <a:defRPr sz="3300" b="0">
                <a:solidFill>
                  <a:schemeClr val="bg1"/>
                </a:solidFill>
                <a:latin typeface="+mj-lt"/>
              </a:defRPr>
            </a:lvl1pPr>
          </a:lstStyle>
          <a:p>
            <a:r>
              <a:rPr lang="en-US" dirty="0"/>
              <a:t>Thanks!</a:t>
            </a:r>
            <a:endParaRPr lang="en-GB" dirty="0"/>
          </a:p>
        </p:txBody>
      </p:sp>
      <p:sp>
        <p:nvSpPr>
          <p:cNvPr id="4" name="Text Placeholder 3"/>
          <p:cNvSpPr>
            <a:spLocks noGrp="1"/>
          </p:cNvSpPr>
          <p:nvPr>
            <p:ph type="body" sz="half" idx="2" hasCustomPrompt="1"/>
            <p:custDataLst>
              <p:tags r:id="rId6"/>
            </p:custDataLst>
          </p:nvPr>
        </p:nvSpPr>
        <p:spPr>
          <a:xfrm>
            <a:off x="2128241" y="3674193"/>
            <a:ext cx="2663862" cy="287482"/>
          </a:xfrm>
        </p:spPr>
        <p:txBody>
          <a:bodyPr>
            <a:noAutofit/>
          </a:bodyPr>
          <a:lstStyle>
            <a:lvl1pPr marL="0" indent="0" algn="ctr">
              <a:buNone/>
              <a:defRPr sz="1200" b="0">
                <a:solidFill>
                  <a:schemeClr val="bg1"/>
                </a:solidFill>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Rectangle 13"/>
          <p:cNvSpPr/>
          <p:nvPr userDrawn="1"/>
        </p:nvSpPr>
        <p:spPr>
          <a:xfrm>
            <a:off x="2015837" y="4521778"/>
            <a:ext cx="2888672" cy="4935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Text Placeholder 15"/>
          <p:cNvSpPr>
            <a:spLocks noGrp="1"/>
          </p:cNvSpPr>
          <p:nvPr>
            <p:ph type="body" sz="quarter" idx="12" hasCustomPrompt="1"/>
          </p:nvPr>
        </p:nvSpPr>
        <p:spPr>
          <a:xfrm>
            <a:off x="2112385" y="4624893"/>
            <a:ext cx="2695575" cy="287338"/>
          </a:xfrm>
        </p:spPr>
        <p:txBody>
          <a:bodyPr anchor="ctr">
            <a:noAutofit/>
          </a:bodyPr>
          <a:lstStyle>
            <a:lvl1pPr marL="0" indent="0" algn="ctr">
              <a:buNone/>
              <a:defRPr sz="1050">
                <a:solidFill>
                  <a:schemeClr val="accent3"/>
                </a:solidFill>
                <a:latin typeface="+mn-lt"/>
              </a:defRPr>
            </a:lvl1pPr>
          </a:lstStyle>
          <a:p>
            <a:pPr lvl="0"/>
            <a:r>
              <a:rPr lang="en-US" dirty="0"/>
              <a:t>Click to add website</a:t>
            </a:r>
            <a:endParaRPr lang="en-GB" dirty="0"/>
          </a:p>
        </p:txBody>
      </p:sp>
      <p:sp>
        <p:nvSpPr>
          <p:cNvPr id="18" name="Picture Placeholder 17"/>
          <p:cNvSpPr>
            <a:spLocks noGrp="1"/>
          </p:cNvSpPr>
          <p:nvPr>
            <p:ph type="pic" sz="quarter" idx="13"/>
          </p:nvPr>
        </p:nvSpPr>
        <p:spPr>
          <a:xfrm>
            <a:off x="0" y="1"/>
            <a:ext cx="6858000" cy="2632075"/>
          </a:xfrm>
        </p:spPr>
        <p:txBody>
          <a:bodyPr>
            <a:normAutofit/>
          </a:bodyPr>
          <a:lstStyle>
            <a:lvl1pPr marL="0" indent="0">
              <a:buNone/>
              <a:defRPr sz="1050">
                <a:solidFill>
                  <a:schemeClr val="bg1"/>
                </a:solidFill>
              </a:defRPr>
            </a:lvl1pPr>
          </a:lstStyle>
          <a:p>
            <a:endParaRPr lang="en-GB" dirty="0"/>
          </a:p>
        </p:txBody>
      </p:sp>
    </p:spTree>
    <p:extLst>
      <p:ext uri="{BB962C8B-B14F-4D97-AF65-F5344CB8AC3E}">
        <p14:creationId xmlns:p14="http://schemas.microsoft.com/office/powerpoint/2010/main" val="367423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85262987"/>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12607" name="think-cell Slide" r:id="rId7" imgW="317" imgH="318" progId="TCLayout.ActiveDocument.1">
                  <p:embed/>
                </p:oleObj>
              </mc:Choice>
              <mc:Fallback>
                <p:oleObj name="think-cell Slide" r:id="rId7" imgW="317" imgH="318" progId="TCLayout.ActiveDocument.1">
                  <p:embed/>
                  <p:pic>
                    <p:nvPicPr>
                      <p:cNvPr id="0" name=""/>
                      <p:cNvPicPr/>
                      <p:nvPr/>
                    </p:nvPicPr>
                    <p:blipFill>
                      <a:blip r:embed="rId8"/>
                      <a:stretch>
                        <a:fillRect/>
                      </a:stretch>
                    </p:blipFill>
                    <p:spPr>
                      <a:xfrm>
                        <a:off x="0" y="0"/>
                        <a:ext cx="119063" cy="158750"/>
                      </a:xfrm>
                      <a:prstGeom prst="rect">
                        <a:avLst/>
                      </a:prstGeom>
                    </p:spPr>
                  </p:pic>
                </p:oleObj>
              </mc:Fallback>
            </mc:AlternateContent>
          </a:graphicData>
        </a:graphic>
      </p:graphicFrame>
      <p:sp>
        <p:nvSpPr>
          <p:cNvPr id="2" name="Title 1"/>
          <p:cNvSpPr>
            <a:spLocks noGrp="1"/>
          </p:cNvSpPr>
          <p:nvPr>
            <p:ph type="ctrTitle"/>
            <p:custDataLst>
              <p:tags r:id="rId3"/>
            </p:custDataLst>
          </p:nvPr>
        </p:nvSpPr>
        <p:spPr>
          <a:xfrm>
            <a:off x="342900" y="158750"/>
            <a:ext cx="6172200" cy="660400"/>
          </a:xfrm>
        </p:spPr>
        <p:txBody>
          <a:bodyPr/>
          <a:lstStyle>
            <a:lvl1pPr>
              <a:defRPr>
                <a:solidFill>
                  <a:schemeClr val="accent1"/>
                </a:solidFill>
              </a:defRPr>
            </a:lvl1pPr>
          </a:lstStyle>
          <a:p>
            <a:r>
              <a:rPr lang="en-US" dirty="0"/>
              <a:t>Click to edit Master title style</a:t>
            </a:r>
            <a:endParaRPr lang="en-GB" dirty="0"/>
          </a:p>
        </p:txBody>
      </p:sp>
      <p:sp>
        <p:nvSpPr>
          <p:cNvPr id="3" name="Subtitle 2"/>
          <p:cNvSpPr>
            <a:spLocks noGrp="1"/>
          </p:cNvSpPr>
          <p:nvPr>
            <p:ph type="subTitle" idx="1"/>
            <p:custDataLst>
              <p:tags r:id="rId4"/>
            </p:custDataLst>
          </p:nvPr>
        </p:nvSpPr>
        <p:spPr>
          <a:xfrm>
            <a:off x="342900" y="819150"/>
            <a:ext cx="6172200" cy="304800"/>
          </a:xfrm>
        </p:spPr>
        <p:txBody>
          <a:bodyPr>
            <a:noAutofit/>
          </a:bodyPr>
          <a:lstStyle>
            <a:lvl1pPr marL="0" indent="0" algn="l">
              <a:buNone/>
              <a:defRPr sz="1050" cap="all" spc="75" baseline="0">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custDataLst>
              <p:tags r:id="rId5"/>
            </p:custDataLst>
          </p:nvPr>
        </p:nvSpPr>
        <p:spPr/>
        <p:txBody>
          <a:bodyPr/>
          <a:lstStyle/>
          <a:p>
            <a:r>
              <a:rPr lang="en-US" dirty="0"/>
              <a:t>©2017 Rethink. All rights reserved.</a:t>
            </a:r>
            <a:endParaRPr lang="en-GB" dirty="0"/>
          </a:p>
        </p:txBody>
      </p:sp>
    </p:spTree>
    <p:extLst>
      <p:ext uri="{BB962C8B-B14F-4D97-AF65-F5344CB8AC3E}">
        <p14:creationId xmlns:p14="http://schemas.microsoft.com/office/powerpoint/2010/main" val="175182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8" name="Picture Placeholder 7"/>
          <p:cNvSpPr>
            <a:spLocks noGrp="1"/>
          </p:cNvSpPr>
          <p:nvPr>
            <p:ph type="pic" sz="quarter" idx="13"/>
            <p:custDataLst>
              <p:tags r:id="rId2"/>
            </p:custDataLst>
          </p:nvPr>
        </p:nvSpPr>
        <p:spPr>
          <a:xfrm>
            <a:off x="0" y="0"/>
            <a:ext cx="6858000" cy="5143500"/>
          </a:xfrm>
        </p:spPr>
        <p:txBody>
          <a:bodyPr/>
          <a:lstStyle/>
          <a:p>
            <a:endParaRPr lang="en-GB"/>
          </a:p>
        </p:txBody>
      </p:sp>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981759266"/>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25901" name="think-cell Slide" r:id="rId7" imgW="317" imgH="318" progId="TCLayout.ActiveDocument.1">
                  <p:embed/>
                </p:oleObj>
              </mc:Choice>
              <mc:Fallback>
                <p:oleObj name="think-cell Slide" r:id="rId7" imgW="317" imgH="318" progId="TCLayout.ActiveDocument.1">
                  <p:embed/>
                  <p:pic>
                    <p:nvPicPr>
                      <p:cNvPr id="0" name=""/>
                      <p:cNvPicPr/>
                      <p:nvPr/>
                    </p:nvPicPr>
                    <p:blipFill>
                      <a:blip r:embed="rId8"/>
                      <a:stretch>
                        <a:fillRect/>
                      </a:stretch>
                    </p:blipFill>
                    <p:spPr>
                      <a:xfrm>
                        <a:off x="0" y="0"/>
                        <a:ext cx="119063" cy="158750"/>
                      </a:xfrm>
                      <a:prstGeom prst="rect">
                        <a:avLst/>
                      </a:prstGeom>
                    </p:spPr>
                  </p:pic>
                </p:oleObj>
              </mc:Fallback>
            </mc:AlternateContent>
          </a:graphicData>
        </a:graphic>
      </p:graphicFrame>
      <p:sp>
        <p:nvSpPr>
          <p:cNvPr id="5" name="Footer Placeholder 4"/>
          <p:cNvSpPr>
            <a:spLocks noGrp="1"/>
          </p:cNvSpPr>
          <p:nvPr>
            <p:ph type="ftr" sz="quarter" idx="11"/>
            <p:custDataLst>
              <p:tags r:id="rId4"/>
            </p:custDataLst>
          </p:nvPr>
        </p:nvSpPr>
        <p:spPr/>
        <p:txBody>
          <a:bodyPr/>
          <a:lstStyle/>
          <a:p>
            <a:r>
              <a:rPr lang="en-US" dirty="0"/>
              <a:t>©2017 Rethink. All rights reserved.</a:t>
            </a:r>
            <a:endParaRPr lang="en-GB" dirty="0"/>
          </a:p>
        </p:txBody>
      </p:sp>
      <p:sp>
        <p:nvSpPr>
          <p:cNvPr id="2" name="Title 1"/>
          <p:cNvSpPr>
            <a:spLocks noGrp="1"/>
          </p:cNvSpPr>
          <p:nvPr>
            <p:ph type="ctrTitle"/>
            <p:custDataLst>
              <p:tags r:id="rId5"/>
            </p:custDataLst>
          </p:nvPr>
        </p:nvSpPr>
        <p:spPr>
          <a:xfrm>
            <a:off x="334566" y="2933848"/>
            <a:ext cx="6172200" cy="660400"/>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0937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Pictur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782361628"/>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13631" name="think-cell Slide" r:id="rId7" imgW="317" imgH="318" progId="TCLayout.ActiveDocument.1">
                  <p:embed/>
                </p:oleObj>
              </mc:Choice>
              <mc:Fallback>
                <p:oleObj name="think-cell Slide" r:id="rId7" imgW="317" imgH="318" progId="TCLayout.ActiveDocument.1">
                  <p:embed/>
                  <p:pic>
                    <p:nvPicPr>
                      <p:cNvPr id="0" name=""/>
                      <p:cNvPicPr/>
                      <p:nvPr/>
                    </p:nvPicPr>
                    <p:blipFill>
                      <a:blip r:embed="rId8"/>
                      <a:stretch>
                        <a:fillRect/>
                      </a:stretch>
                    </p:blipFill>
                    <p:spPr>
                      <a:xfrm>
                        <a:off x="0" y="0"/>
                        <a:ext cx="119063" cy="158750"/>
                      </a:xfrm>
                      <a:prstGeom prst="rect">
                        <a:avLst/>
                      </a:prstGeom>
                    </p:spPr>
                  </p:pic>
                </p:oleObj>
              </mc:Fallback>
            </mc:AlternateContent>
          </a:graphicData>
        </a:graphic>
      </p:graphicFrame>
      <p:sp>
        <p:nvSpPr>
          <p:cNvPr id="2" name="Title 1"/>
          <p:cNvSpPr>
            <a:spLocks noGrp="1"/>
          </p:cNvSpPr>
          <p:nvPr>
            <p:ph type="ctrTitle"/>
            <p:custDataLst>
              <p:tags r:id="rId3"/>
            </p:custDataLst>
          </p:nvPr>
        </p:nvSpPr>
        <p:spPr>
          <a:xfrm>
            <a:off x="342900" y="158750"/>
            <a:ext cx="6172200" cy="660400"/>
          </a:xfrm>
        </p:spPr>
        <p:txBody>
          <a:bodyPr/>
          <a:lstStyle/>
          <a:p>
            <a:r>
              <a:rPr lang="en-US" dirty="0"/>
              <a:t>Click to edit Master title style</a:t>
            </a:r>
            <a:endParaRPr lang="en-GB" dirty="0"/>
          </a:p>
        </p:txBody>
      </p:sp>
      <p:sp>
        <p:nvSpPr>
          <p:cNvPr id="3" name="Subtitle 2"/>
          <p:cNvSpPr>
            <a:spLocks noGrp="1"/>
          </p:cNvSpPr>
          <p:nvPr>
            <p:ph type="subTitle" idx="1"/>
            <p:custDataLst>
              <p:tags r:id="rId4"/>
            </p:custDataLst>
          </p:nvPr>
        </p:nvSpPr>
        <p:spPr>
          <a:xfrm>
            <a:off x="342900" y="819150"/>
            <a:ext cx="6172200" cy="304800"/>
          </a:xfrm>
        </p:spPr>
        <p:txBody>
          <a:bodyPr vert="horz" lIns="91440" tIns="45720" rIns="91440" bIns="45720" rtlCol="0">
            <a:noAutofit/>
          </a:bodyPr>
          <a:lstStyle>
            <a:lvl1pPr>
              <a:defRPr lang="en-GB" sz="1050" cap="all" spc="75" baseline="0" dirty="0">
                <a:solidFill>
                  <a:schemeClr val="accent2"/>
                </a:solidFill>
              </a:defRPr>
            </a:lvl1pPr>
          </a:lstStyle>
          <a:p>
            <a:pPr marL="0" lvl="0" indent="0">
              <a:buNone/>
            </a:pPr>
            <a:r>
              <a:rPr lang="en-US" dirty="0"/>
              <a:t>Click to edit Master subtitle style</a:t>
            </a:r>
            <a:endParaRPr lang="en-GB" dirty="0"/>
          </a:p>
        </p:txBody>
      </p:sp>
      <p:sp>
        <p:nvSpPr>
          <p:cNvPr id="5" name="Footer Placeholder 4"/>
          <p:cNvSpPr>
            <a:spLocks noGrp="1"/>
          </p:cNvSpPr>
          <p:nvPr>
            <p:ph type="ftr" sz="quarter" idx="11"/>
            <p:custDataLst>
              <p:tags r:id="rId5"/>
            </p:custDataLst>
          </p:nvPr>
        </p:nvSpPr>
        <p:spPr/>
        <p:txBody>
          <a:bodyPr/>
          <a:lstStyle/>
          <a:p>
            <a:r>
              <a:rPr lang="en-US" dirty="0"/>
              <a:t>©2017 Rethink. All rights reserved.</a:t>
            </a:r>
            <a:endParaRPr lang="en-GB" dirty="0"/>
          </a:p>
        </p:txBody>
      </p:sp>
      <p:sp>
        <p:nvSpPr>
          <p:cNvPr id="8" name="Picture Placeholder 7"/>
          <p:cNvSpPr>
            <a:spLocks noGrp="1"/>
          </p:cNvSpPr>
          <p:nvPr>
            <p:ph type="pic" sz="quarter" idx="13"/>
          </p:nvPr>
        </p:nvSpPr>
        <p:spPr>
          <a:xfrm>
            <a:off x="342900" y="1316039"/>
            <a:ext cx="3771900" cy="3297237"/>
          </a:xfrm>
        </p:spPr>
        <p:txBody>
          <a:bodyPr/>
          <a:lstStyle/>
          <a:p>
            <a:endParaRPr lang="en-GB"/>
          </a:p>
        </p:txBody>
      </p:sp>
      <p:sp>
        <p:nvSpPr>
          <p:cNvPr id="10" name="Text Placeholder 9"/>
          <p:cNvSpPr>
            <a:spLocks noGrp="1"/>
          </p:cNvSpPr>
          <p:nvPr>
            <p:ph type="body" sz="quarter" idx="14"/>
          </p:nvPr>
        </p:nvSpPr>
        <p:spPr>
          <a:xfrm>
            <a:off x="4239816" y="1316039"/>
            <a:ext cx="2275284" cy="3297237"/>
          </a:xfrm>
        </p:spPr>
        <p:txBody>
          <a:bodyPr>
            <a:normAutofit/>
          </a:bodyPr>
          <a:lstStyle>
            <a:lvl1pPr>
              <a:lnSpc>
                <a:spcPct val="150000"/>
              </a:lnSpc>
              <a:defRPr sz="1050">
                <a:solidFill>
                  <a:schemeClr val="accent1"/>
                </a:solidFill>
              </a:defRPr>
            </a:lvl1pPr>
            <a:lvl2pPr>
              <a:lnSpc>
                <a:spcPct val="150000"/>
              </a:lnSpc>
              <a:defRPr sz="900">
                <a:solidFill>
                  <a:schemeClr val="accent1"/>
                </a:solidFill>
              </a:defRPr>
            </a:lvl2pPr>
            <a:lvl3pPr>
              <a:lnSpc>
                <a:spcPct val="150000"/>
              </a:lnSpc>
              <a:defRPr sz="825">
                <a:solidFill>
                  <a:schemeClr val="accent1"/>
                </a:solidFill>
              </a:defRPr>
            </a:lvl3pPr>
            <a:lvl4pPr>
              <a:lnSpc>
                <a:spcPct val="150000"/>
              </a:lnSpc>
              <a:defRPr sz="788">
                <a:solidFill>
                  <a:schemeClr val="accent1"/>
                </a:solidFill>
              </a:defRPr>
            </a:lvl4pPr>
            <a:lvl5pPr>
              <a:lnSpc>
                <a:spcPct val="150000"/>
              </a:lnSpc>
              <a:defRPr sz="788">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81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158751"/>
            <a:ext cx="6172200" cy="660399"/>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US" dirty="0"/>
              <a:t>©2017 Rethink. All rights reserved.</a:t>
            </a:r>
            <a:endParaRPr lang="en-GB" dirty="0"/>
          </a:p>
        </p:txBody>
      </p:sp>
    </p:spTree>
    <p:extLst>
      <p:ext uri="{BB962C8B-B14F-4D97-AF65-F5344CB8AC3E}">
        <p14:creationId xmlns:p14="http://schemas.microsoft.com/office/powerpoint/2010/main" val="28472036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2" name="Rectangle 11"/>
          <p:cNvSpPr/>
          <p:nvPr userDrawn="1"/>
        </p:nvSpPr>
        <p:spPr>
          <a:xfrm>
            <a:off x="1" y="1"/>
            <a:ext cx="6857999" cy="5145599"/>
          </a:xfrm>
          <a:prstGeom prst="rect">
            <a:avLst/>
          </a:prstGeom>
          <a:gradFill>
            <a:gsLst>
              <a:gs pos="49000">
                <a:schemeClr val="accent1"/>
              </a:gs>
              <a:gs pos="100000">
                <a:schemeClr val="accent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4177273686"/>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4420" name="think-cell Slide" r:id="rId8" imgW="317" imgH="318" progId="TCLayout.ActiveDocument.1">
                  <p:embed/>
                </p:oleObj>
              </mc:Choice>
              <mc:Fallback>
                <p:oleObj name="think-cell Slide" r:id="rId8" imgW="317" imgH="318" progId="TCLayout.ActiveDocument.1">
                  <p:embed/>
                  <p:pic>
                    <p:nvPicPr>
                      <p:cNvPr id="0" name=""/>
                      <p:cNvPicPr/>
                      <p:nvPr/>
                    </p:nvPicPr>
                    <p:blipFill>
                      <a:blip r:embed="rId9"/>
                      <a:stretch>
                        <a:fillRect/>
                      </a:stretch>
                    </p:blipFill>
                    <p:spPr>
                      <a:xfrm>
                        <a:off x="0" y="0"/>
                        <a:ext cx="119063" cy="158750"/>
                      </a:xfrm>
                      <a:prstGeom prst="rect">
                        <a:avLst/>
                      </a:prstGeom>
                    </p:spPr>
                  </p:pic>
                </p:oleObj>
              </mc:Fallback>
            </mc:AlternateContent>
          </a:graphicData>
        </a:graphic>
      </p:graphicFrame>
      <p:sp>
        <p:nvSpPr>
          <p:cNvPr id="7" name="Rectangle 6"/>
          <p:cNvSpPr/>
          <p:nvPr userDrawn="1">
            <p:custDataLst>
              <p:tags r:id="rId3"/>
            </p:custDataLst>
          </p:nvPr>
        </p:nvSpPr>
        <p:spPr>
          <a:xfrm>
            <a:off x="0" y="0"/>
            <a:ext cx="6858000" cy="5143500"/>
          </a:xfrm>
          <a:prstGeom prst="rect">
            <a:avLst/>
          </a:prstGeom>
          <a:gradFill flip="none" rotWithShape="1">
            <a:gsLst>
              <a:gs pos="49000">
                <a:schemeClr val="accent1"/>
              </a:gs>
              <a:gs pos="100000">
                <a:schemeClr val="accent1">
                  <a:lumMod val="75000"/>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hasCustomPrompt="1"/>
            <p:custDataLst>
              <p:tags r:id="rId4"/>
            </p:custDataLst>
          </p:nvPr>
        </p:nvSpPr>
        <p:spPr>
          <a:xfrm>
            <a:off x="514350" y="1581150"/>
            <a:ext cx="5829300" cy="762000"/>
          </a:xfrm>
        </p:spPr>
        <p:txBody>
          <a:bodyPr lIns="0" tIns="91440" bIns="91440" anchor="t"/>
          <a:lstStyle>
            <a:lvl1pPr algn="l">
              <a:defRPr sz="3000" b="1" cap="none">
                <a:solidFill>
                  <a:schemeClr val="bg1"/>
                </a:solidFill>
              </a:defRPr>
            </a:lvl1pPr>
          </a:lstStyle>
          <a:p>
            <a:r>
              <a:rPr lang="en-US" dirty="0"/>
              <a:t>Click to edit master title style</a:t>
            </a:r>
            <a:endParaRPr lang="en-GB" dirty="0"/>
          </a:p>
        </p:txBody>
      </p:sp>
      <p:sp>
        <p:nvSpPr>
          <p:cNvPr id="6" name="Rectangle 5"/>
          <p:cNvSpPr/>
          <p:nvPr userDrawn="1">
            <p:custDataLst>
              <p:tags r:id="rId5"/>
            </p:custDataLst>
          </p:nvPr>
        </p:nvSpPr>
        <p:spPr>
          <a:xfrm rot="16200000">
            <a:off x="-2324097" y="2324097"/>
            <a:ext cx="4743444"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1" y="4810120"/>
            <a:ext cx="100013" cy="133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1" name="Rectangle 10"/>
          <p:cNvSpPr/>
          <p:nvPr userDrawn="1"/>
        </p:nvSpPr>
        <p:spPr>
          <a:xfrm>
            <a:off x="1" y="5010148"/>
            <a:ext cx="100013" cy="133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0" name="Footer Placeholder 4"/>
          <p:cNvSpPr>
            <a:spLocks noGrp="1"/>
          </p:cNvSpPr>
          <p:nvPr>
            <p:ph type="ftr" sz="quarter" idx="3"/>
            <p:custDataLst>
              <p:tags r:id="rId6"/>
            </p:custDataLst>
          </p:nvPr>
        </p:nvSpPr>
        <p:spPr>
          <a:xfrm>
            <a:off x="342900" y="4829968"/>
            <a:ext cx="4171950" cy="273844"/>
          </a:xfrm>
          <a:prstGeom prst="rect">
            <a:avLst/>
          </a:prstGeom>
        </p:spPr>
        <p:txBody>
          <a:bodyPr vert="horz" lIns="0" tIns="45720" rIns="91440" bIns="45720" rtlCol="0" anchor="ctr"/>
          <a:lstStyle>
            <a:lvl1pPr algn="l">
              <a:defRPr sz="600">
                <a:solidFill>
                  <a:schemeClr val="bg1"/>
                </a:solidFill>
              </a:defRPr>
            </a:lvl1pPr>
          </a:lstStyle>
          <a:p>
            <a:r>
              <a:rPr lang="en-US" dirty="0"/>
              <a:t>©2017 Rethink. All rights reserved.</a:t>
            </a:r>
            <a:endParaRPr lang="en-GB" dirty="0"/>
          </a:p>
        </p:txBody>
      </p:sp>
    </p:spTree>
    <p:extLst>
      <p:ext uri="{BB962C8B-B14F-4D97-AF65-F5344CB8AC3E}">
        <p14:creationId xmlns:p14="http://schemas.microsoft.com/office/powerpoint/2010/main" val="335849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sp>
        <p:nvSpPr>
          <p:cNvPr id="3" name="Rectangle 2"/>
          <p:cNvSpPr/>
          <p:nvPr userDrawn="1"/>
        </p:nvSpPr>
        <p:spPr>
          <a:xfrm>
            <a:off x="1" y="0"/>
            <a:ext cx="6857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4" name="Rectangle 13"/>
          <p:cNvSpPr/>
          <p:nvPr userDrawn="1">
            <p:custDataLst>
              <p:tags r:id="rId2"/>
            </p:custDataLst>
          </p:nvPr>
        </p:nvSpPr>
        <p:spPr>
          <a:xfrm>
            <a:off x="0" y="0"/>
            <a:ext cx="6858000" cy="5143500"/>
          </a:xfrm>
          <a:prstGeom prst="rect">
            <a:avLst/>
          </a:prstGeom>
          <a:gradFill flip="none" rotWithShape="1">
            <a:gsLst>
              <a:gs pos="20000">
                <a:schemeClr val="accent2"/>
              </a:gs>
              <a:gs pos="100000">
                <a:schemeClr val="accent2">
                  <a:lumMod val="75000"/>
                  <a:alpha val="2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8" name="Object 7" hidden="1"/>
          <p:cNvGraphicFramePr>
            <a:graphicFrameLocks noChangeAspect="1"/>
          </p:cNvGraphicFramePr>
          <p:nvPr userDrawn="1">
            <p:custDataLst>
              <p:tags r:id="rId3"/>
            </p:custDataLst>
            <p:extLst>
              <p:ext uri="{D42A27DB-BD31-4B8C-83A1-F6EECF244321}">
                <p14:modId xmlns:p14="http://schemas.microsoft.com/office/powerpoint/2010/main" val="1509777528"/>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5442" name="think-cell Slide" r:id="rId8" imgW="317" imgH="318" progId="TCLayout.ActiveDocument.1">
                  <p:embed/>
                </p:oleObj>
              </mc:Choice>
              <mc:Fallback>
                <p:oleObj name="think-cell Slide" r:id="rId8" imgW="317" imgH="318" progId="TCLayout.ActiveDocument.1">
                  <p:embed/>
                  <p:pic>
                    <p:nvPicPr>
                      <p:cNvPr id="0" name=""/>
                      <p:cNvPicPr/>
                      <p:nvPr/>
                    </p:nvPicPr>
                    <p:blipFill>
                      <a:blip r:embed="rId9"/>
                      <a:stretch>
                        <a:fillRect/>
                      </a:stretch>
                    </p:blipFill>
                    <p:spPr>
                      <a:xfrm>
                        <a:off x="0" y="0"/>
                        <a:ext cx="119063" cy="158750"/>
                      </a:xfrm>
                      <a:prstGeom prst="rect">
                        <a:avLst/>
                      </a:prstGeom>
                    </p:spPr>
                  </p:pic>
                </p:oleObj>
              </mc:Fallback>
            </mc:AlternateContent>
          </a:graphicData>
        </a:graphic>
      </p:graphicFrame>
      <p:sp>
        <p:nvSpPr>
          <p:cNvPr id="2" name="Title 1"/>
          <p:cNvSpPr>
            <a:spLocks noGrp="1"/>
          </p:cNvSpPr>
          <p:nvPr>
            <p:ph type="title" hasCustomPrompt="1"/>
            <p:custDataLst>
              <p:tags r:id="rId4"/>
            </p:custDataLst>
          </p:nvPr>
        </p:nvSpPr>
        <p:spPr>
          <a:xfrm>
            <a:off x="514350" y="1581150"/>
            <a:ext cx="5829300" cy="762000"/>
          </a:xfrm>
        </p:spPr>
        <p:txBody>
          <a:bodyPr lIns="0" tIns="91440" bIns="91440" anchor="t"/>
          <a:lstStyle>
            <a:lvl1pPr algn="l">
              <a:defRPr sz="3000" b="1" cap="none">
                <a:solidFill>
                  <a:schemeClr val="bg1"/>
                </a:solidFill>
              </a:defRPr>
            </a:lvl1pPr>
          </a:lstStyle>
          <a:p>
            <a:r>
              <a:rPr lang="en-US" dirty="0"/>
              <a:t>Click to edit master title style</a:t>
            </a:r>
            <a:endParaRPr lang="en-GB" dirty="0"/>
          </a:p>
        </p:txBody>
      </p:sp>
      <p:sp>
        <p:nvSpPr>
          <p:cNvPr id="6" name="Rectangle 5"/>
          <p:cNvSpPr/>
          <p:nvPr userDrawn="1">
            <p:custDataLst>
              <p:tags r:id="rId5"/>
            </p:custDataLst>
          </p:nvPr>
        </p:nvSpPr>
        <p:spPr>
          <a:xfrm rot="16200000">
            <a:off x="-2324097" y="2324097"/>
            <a:ext cx="4743444" cy="9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1" y="4810120"/>
            <a:ext cx="100013" cy="133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1" name="Rectangle 10"/>
          <p:cNvSpPr/>
          <p:nvPr userDrawn="1"/>
        </p:nvSpPr>
        <p:spPr>
          <a:xfrm>
            <a:off x="1" y="5010148"/>
            <a:ext cx="100013" cy="133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0" name="Footer Placeholder 4"/>
          <p:cNvSpPr>
            <a:spLocks noGrp="1"/>
          </p:cNvSpPr>
          <p:nvPr>
            <p:ph type="ftr" sz="quarter" idx="3"/>
            <p:custDataLst>
              <p:tags r:id="rId6"/>
            </p:custDataLst>
          </p:nvPr>
        </p:nvSpPr>
        <p:spPr>
          <a:xfrm>
            <a:off x="342900" y="4829968"/>
            <a:ext cx="4171950" cy="273844"/>
          </a:xfrm>
          <a:prstGeom prst="rect">
            <a:avLst/>
          </a:prstGeom>
        </p:spPr>
        <p:txBody>
          <a:bodyPr vert="horz" lIns="0" tIns="45720" rIns="91440" bIns="45720" rtlCol="0" anchor="ctr"/>
          <a:lstStyle>
            <a:lvl1pPr algn="l">
              <a:defRPr sz="600">
                <a:solidFill>
                  <a:schemeClr val="bg1"/>
                </a:solidFill>
              </a:defRPr>
            </a:lvl1pPr>
          </a:lstStyle>
          <a:p>
            <a:r>
              <a:rPr lang="en-US" dirty="0"/>
              <a:t>©2017 Rethink. All rights reserved.</a:t>
            </a:r>
            <a:endParaRPr lang="en-GB" dirty="0"/>
          </a:p>
        </p:txBody>
      </p:sp>
    </p:spTree>
    <p:extLst>
      <p:ext uri="{BB962C8B-B14F-4D97-AF65-F5344CB8AC3E}">
        <p14:creationId xmlns:p14="http://schemas.microsoft.com/office/powerpoint/2010/main" val="418148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7" name="Rectangle 6"/>
          <p:cNvSpPr/>
          <p:nvPr userDrawn="1">
            <p:custDataLst>
              <p:tags r:id="rId2"/>
            </p:custDataLst>
          </p:nvPr>
        </p:nvSpPr>
        <p:spPr>
          <a:xfrm>
            <a:off x="0" y="0"/>
            <a:ext cx="6858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p:cNvSpPr/>
          <p:nvPr userDrawn="1"/>
        </p:nvSpPr>
        <p:spPr>
          <a:xfrm>
            <a:off x="0" y="0"/>
            <a:ext cx="6858000" cy="5143500"/>
          </a:xfrm>
          <a:prstGeom prst="rect">
            <a:avLst/>
          </a:prstGeom>
          <a:gradFill flip="none" rotWithShape="1">
            <a:gsLst>
              <a:gs pos="22000">
                <a:srgbClr val="E88A34"/>
              </a:gs>
              <a:gs pos="100000">
                <a:schemeClr val="accent3">
                  <a:lumMod val="75000"/>
                  <a:alpha val="4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8" name="Object 7" hidden="1"/>
          <p:cNvGraphicFramePr>
            <a:graphicFrameLocks noChangeAspect="1"/>
          </p:cNvGraphicFramePr>
          <p:nvPr userDrawn="1">
            <p:custDataLst>
              <p:tags r:id="rId3"/>
            </p:custDataLst>
            <p:extLst>
              <p:ext uri="{D42A27DB-BD31-4B8C-83A1-F6EECF244321}">
                <p14:modId xmlns:p14="http://schemas.microsoft.com/office/powerpoint/2010/main" val="3086121792"/>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6466" name="think-cell Slide" r:id="rId8" imgW="317" imgH="318" progId="TCLayout.ActiveDocument.1">
                  <p:embed/>
                </p:oleObj>
              </mc:Choice>
              <mc:Fallback>
                <p:oleObj name="think-cell Slide" r:id="rId8" imgW="317" imgH="318" progId="TCLayout.ActiveDocument.1">
                  <p:embed/>
                  <p:pic>
                    <p:nvPicPr>
                      <p:cNvPr id="0" name=""/>
                      <p:cNvPicPr/>
                      <p:nvPr/>
                    </p:nvPicPr>
                    <p:blipFill>
                      <a:blip r:embed="rId9"/>
                      <a:stretch>
                        <a:fillRect/>
                      </a:stretch>
                    </p:blipFill>
                    <p:spPr>
                      <a:xfrm>
                        <a:off x="0" y="0"/>
                        <a:ext cx="119063" cy="158750"/>
                      </a:xfrm>
                      <a:prstGeom prst="rect">
                        <a:avLst/>
                      </a:prstGeom>
                    </p:spPr>
                  </p:pic>
                </p:oleObj>
              </mc:Fallback>
            </mc:AlternateContent>
          </a:graphicData>
        </a:graphic>
      </p:graphicFrame>
      <p:sp>
        <p:nvSpPr>
          <p:cNvPr id="2" name="Title 1"/>
          <p:cNvSpPr>
            <a:spLocks noGrp="1"/>
          </p:cNvSpPr>
          <p:nvPr>
            <p:ph type="title" hasCustomPrompt="1"/>
            <p:custDataLst>
              <p:tags r:id="rId4"/>
            </p:custDataLst>
          </p:nvPr>
        </p:nvSpPr>
        <p:spPr>
          <a:xfrm>
            <a:off x="514350" y="1581150"/>
            <a:ext cx="5829300" cy="762000"/>
          </a:xfrm>
        </p:spPr>
        <p:txBody>
          <a:bodyPr lIns="0" tIns="91440" bIns="91440" anchor="t"/>
          <a:lstStyle>
            <a:lvl1pPr algn="l">
              <a:defRPr sz="3000" b="1" cap="none">
                <a:solidFill>
                  <a:schemeClr val="bg1"/>
                </a:solidFill>
              </a:defRPr>
            </a:lvl1pPr>
          </a:lstStyle>
          <a:p>
            <a:r>
              <a:rPr lang="en-US" dirty="0"/>
              <a:t>Click to edit master title style</a:t>
            </a:r>
            <a:endParaRPr lang="en-GB" dirty="0"/>
          </a:p>
        </p:txBody>
      </p:sp>
      <p:sp>
        <p:nvSpPr>
          <p:cNvPr id="6" name="Rectangle 5"/>
          <p:cNvSpPr/>
          <p:nvPr userDrawn="1">
            <p:custDataLst>
              <p:tags r:id="rId5"/>
            </p:custDataLst>
          </p:nvPr>
        </p:nvSpPr>
        <p:spPr>
          <a:xfrm rot="16200000">
            <a:off x="-2324097" y="2324097"/>
            <a:ext cx="4743444"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1" y="4810120"/>
            <a:ext cx="100013" cy="133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1" name="Rectangle 10"/>
          <p:cNvSpPr/>
          <p:nvPr userDrawn="1"/>
        </p:nvSpPr>
        <p:spPr>
          <a:xfrm>
            <a:off x="1" y="5010148"/>
            <a:ext cx="100013" cy="133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0" name="Footer Placeholder 4"/>
          <p:cNvSpPr>
            <a:spLocks noGrp="1"/>
          </p:cNvSpPr>
          <p:nvPr>
            <p:ph type="ftr" sz="quarter" idx="3"/>
            <p:custDataLst>
              <p:tags r:id="rId6"/>
            </p:custDataLst>
          </p:nvPr>
        </p:nvSpPr>
        <p:spPr>
          <a:xfrm>
            <a:off x="342900" y="4829968"/>
            <a:ext cx="4171950" cy="273844"/>
          </a:xfrm>
          <a:prstGeom prst="rect">
            <a:avLst/>
          </a:prstGeom>
        </p:spPr>
        <p:txBody>
          <a:bodyPr vert="horz" lIns="0" tIns="45720" rIns="91440" bIns="45720" rtlCol="0" anchor="ctr"/>
          <a:lstStyle>
            <a:lvl1pPr algn="l">
              <a:defRPr sz="600">
                <a:solidFill>
                  <a:schemeClr val="bg1"/>
                </a:solidFill>
              </a:defRPr>
            </a:lvl1pPr>
          </a:lstStyle>
          <a:p>
            <a:r>
              <a:rPr lang="en-US" dirty="0"/>
              <a:t>©2017 Rethink. All rights reserved.</a:t>
            </a:r>
            <a:endParaRPr lang="en-GB" dirty="0"/>
          </a:p>
        </p:txBody>
      </p:sp>
    </p:spTree>
    <p:extLst>
      <p:ext uri="{BB962C8B-B14F-4D97-AF65-F5344CB8AC3E}">
        <p14:creationId xmlns:p14="http://schemas.microsoft.com/office/powerpoint/2010/main" val="214743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1">
    <p:spTree>
      <p:nvGrpSpPr>
        <p:cNvPr id="1" name=""/>
        <p:cNvGrpSpPr/>
        <p:nvPr/>
      </p:nvGrpSpPr>
      <p:grpSpPr>
        <a:xfrm>
          <a:off x="0" y="0"/>
          <a:ext cx="0" cy="0"/>
          <a:chOff x="0" y="0"/>
          <a:chExt cx="0" cy="0"/>
        </a:xfrm>
      </p:grpSpPr>
      <p:sp>
        <p:nvSpPr>
          <p:cNvPr id="7" name="Rectangle 6"/>
          <p:cNvSpPr/>
          <p:nvPr userDrawn="1">
            <p:custDataLst>
              <p:tags r:id="rId2"/>
            </p:custDataLst>
          </p:nvPr>
        </p:nvSpPr>
        <p:spPr>
          <a:xfrm>
            <a:off x="0" y="0"/>
            <a:ext cx="6858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p:cNvSpPr/>
          <p:nvPr userDrawn="1"/>
        </p:nvSpPr>
        <p:spPr>
          <a:xfrm>
            <a:off x="0" y="0"/>
            <a:ext cx="6858000" cy="5143500"/>
          </a:xfrm>
          <a:prstGeom prst="rect">
            <a:avLst/>
          </a:prstGeom>
          <a:gradFill flip="none" rotWithShape="1">
            <a:gsLst>
              <a:gs pos="22000">
                <a:schemeClr val="accent4"/>
              </a:gs>
              <a:gs pos="100000">
                <a:schemeClr val="accent4">
                  <a:lumMod val="75000"/>
                  <a:alpha val="4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8" name="Object 7" hidden="1"/>
          <p:cNvGraphicFramePr>
            <a:graphicFrameLocks noChangeAspect="1"/>
          </p:cNvGraphicFramePr>
          <p:nvPr userDrawn="1">
            <p:custDataLst>
              <p:tags r:id="rId3"/>
            </p:custDataLst>
            <p:extLst>
              <p:ext uri="{D42A27DB-BD31-4B8C-83A1-F6EECF244321}">
                <p14:modId xmlns:p14="http://schemas.microsoft.com/office/powerpoint/2010/main" val="378126503"/>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7489" name="think-cell Slide" r:id="rId8" imgW="317" imgH="318" progId="TCLayout.ActiveDocument.1">
                  <p:embed/>
                </p:oleObj>
              </mc:Choice>
              <mc:Fallback>
                <p:oleObj name="think-cell Slide" r:id="rId8" imgW="317" imgH="318" progId="TCLayout.ActiveDocument.1">
                  <p:embed/>
                  <p:pic>
                    <p:nvPicPr>
                      <p:cNvPr id="0" name=""/>
                      <p:cNvPicPr/>
                      <p:nvPr/>
                    </p:nvPicPr>
                    <p:blipFill>
                      <a:blip r:embed="rId9"/>
                      <a:stretch>
                        <a:fillRect/>
                      </a:stretch>
                    </p:blipFill>
                    <p:spPr>
                      <a:xfrm>
                        <a:off x="0" y="0"/>
                        <a:ext cx="119063" cy="158750"/>
                      </a:xfrm>
                      <a:prstGeom prst="rect">
                        <a:avLst/>
                      </a:prstGeom>
                    </p:spPr>
                  </p:pic>
                </p:oleObj>
              </mc:Fallback>
            </mc:AlternateContent>
          </a:graphicData>
        </a:graphic>
      </p:graphicFrame>
      <p:sp>
        <p:nvSpPr>
          <p:cNvPr id="2" name="Title 1"/>
          <p:cNvSpPr>
            <a:spLocks noGrp="1"/>
          </p:cNvSpPr>
          <p:nvPr>
            <p:ph type="title" hasCustomPrompt="1"/>
            <p:custDataLst>
              <p:tags r:id="rId4"/>
            </p:custDataLst>
          </p:nvPr>
        </p:nvSpPr>
        <p:spPr>
          <a:xfrm>
            <a:off x="514350" y="1581150"/>
            <a:ext cx="5829300" cy="762000"/>
          </a:xfrm>
        </p:spPr>
        <p:txBody>
          <a:bodyPr lIns="0" tIns="91440" bIns="91440" anchor="t"/>
          <a:lstStyle>
            <a:lvl1pPr algn="l">
              <a:defRPr sz="3000" b="1" cap="none">
                <a:solidFill>
                  <a:schemeClr val="bg1"/>
                </a:solidFill>
              </a:defRPr>
            </a:lvl1pPr>
          </a:lstStyle>
          <a:p>
            <a:r>
              <a:rPr lang="en-US" dirty="0"/>
              <a:t>Click to edit master title style</a:t>
            </a:r>
            <a:endParaRPr lang="en-GB" dirty="0"/>
          </a:p>
        </p:txBody>
      </p:sp>
      <p:sp>
        <p:nvSpPr>
          <p:cNvPr id="6" name="Rectangle 5"/>
          <p:cNvSpPr/>
          <p:nvPr userDrawn="1">
            <p:custDataLst>
              <p:tags r:id="rId5"/>
            </p:custDataLst>
          </p:nvPr>
        </p:nvSpPr>
        <p:spPr>
          <a:xfrm rot="16200000">
            <a:off x="-2324097" y="2324097"/>
            <a:ext cx="4743444"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1" y="4810120"/>
            <a:ext cx="100013" cy="133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1" name="Rectangle 10"/>
          <p:cNvSpPr/>
          <p:nvPr userDrawn="1"/>
        </p:nvSpPr>
        <p:spPr>
          <a:xfrm>
            <a:off x="1" y="5010148"/>
            <a:ext cx="100013" cy="133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0" name="Footer Placeholder 4"/>
          <p:cNvSpPr>
            <a:spLocks noGrp="1"/>
          </p:cNvSpPr>
          <p:nvPr>
            <p:ph type="ftr" sz="quarter" idx="3"/>
            <p:custDataLst>
              <p:tags r:id="rId6"/>
            </p:custDataLst>
          </p:nvPr>
        </p:nvSpPr>
        <p:spPr>
          <a:xfrm>
            <a:off x="342900" y="4829968"/>
            <a:ext cx="4171950" cy="273844"/>
          </a:xfrm>
          <a:prstGeom prst="rect">
            <a:avLst/>
          </a:prstGeom>
        </p:spPr>
        <p:txBody>
          <a:bodyPr vert="horz" lIns="0" tIns="45720" rIns="91440" bIns="45720" rtlCol="0" anchor="ctr"/>
          <a:lstStyle>
            <a:lvl1pPr algn="l">
              <a:defRPr sz="600">
                <a:solidFill>
                  <a:schemeClr val="bg1"/>
                </a:solidFill>
              </a:defRPr>
            </a:lvl1pPr>
          </a:lstStyle>
          <a:p>
            <a:r>
              <a:rPr lang="en-US" dirty="0"/>
              <a:t>©2017 Rethink. All rights reserved.</a:t>
            </a:r>
            <a:endParaRPr lang="en-GB" dirty="0"/>
          </a:p>
        </p:txBody>
      </p:sp>
    </p:spTree>
    <p:extLst>
      <p:ext uri="{BB962C8B-B14F-4D97-AF65-F5344CB8AC3E}">
        <p14:creationId xmlns:p14="http://schemas.microsoft.com/office/powerpoint/2010/main" val="94803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9000">
              <a:schemeClr val="accent1"/>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21" name="Rectangle 20"/>
          <p:cNvSpPr/>
          <p:nvPr userDrawn="1"/>
        </p:nvSpPr>
        <p:spPr>
          <a:xfrm>
            <a:off x="1" y="1"/>
            <a:ext cx="6857999" cy="5145599"/>
          </a:xfrm>
          <a:prstGeom prst="rect">
            <a:avLst/>
          </a:prstGeom>
          <a:gradFill flip="none" rotWithShape="1">
            <a:gsLst>
              <a:gs pos="49000">
                <a:schemeClr val="bg1"/>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4" name="Rectangle 3"/>
          <p:cNvSpPr/>
          <p:nvPr userDrawn="1"/>
        </p:nvSpPr>
        <p:spPr>
          <a:xfrm>
            <a:off x="6172200" y="4781550"/>
            <a:ext cx="342900" cy="3048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55A3F0E7-B76F-4866-8492-53759956CF8B}" type="slidenum">
              <a:rPr lang="es-AR" sz="675" kern="1200" smtClean="0">
                <a:solidFill>
                  <a:schemeClr val="accent6"/>
                </a:solidFill>
                <a:latin typeface="+mn-lt"/>
                <a:ea typeface="+mn-ea"/>
                <a:cs typeface="+mn-cs"/>
              </a:rPr>
              <a:t>‹#›</a:t>
            </a:fld>
            <a:endParaRPr lang="es-AR" sz="675" kern="1200" dirty="0">
              <a:solidFill>
                <a:schemeClr val="accent6"/>
              </a:solidFill>
              <a:latin typeface="+mn-lt"/>
              <a:ea typeface="+mn-ea"/>
              <a:cs typeface="+mn-cs"/>
            </a:endParaRPr>
          </a:p>
        </p:txBody>
      </p:sp>
      <p:graphicFrame>
        <p:nvGraphicFramePr>
          <p:cNvPr id="10" name="Object 9" hidden="1"/>
          <p:cNvGraphicFramePr>
            <a:graphicFrameLocks noChangeAspect="1"/>
          </p:cNvGraphicFramePr>
          <p:nvPr userDrawn="1">
            <p:custDataLst>
              <p:tags r:id="rId18"/>
            </p:custDataLst>
            <p:extLst>
              <p:ext uri="{D42A27DB-BD31-4B8C-83A1-F6EECF244321}">
                <p14:modId xmlns:p14="http://schemas.microsoft.com/office/powerpoint/2010/main" val="1409842818"/>
              </p:ext>
            </p:extLst>
          </p:nvPr>
        </p:nvGraphicFramePr>
        <p:xfrm>
          <a:off x="0" y="0"/>
          <a:ext cx="119063" cy="158750"/>
        </p:xfrm>
        <a:graphic>
          <a:graphicData uri="http://schemas.openxmlformats.org/presentationml/2006/ole">
            <mc:AlternateContent xmlns:mc="http://schemas.openxmlformats.org/markup-compatibility/2006">
              <mc:Choice xmlns:v="urn:schemas-microsoft-com:vml" Requires="v">
                <p:oleObj spid="_x0000_s3401" name="think-cell Slide" r:id="rId23" imgW="317" imgH="318" progId="TCLayout.ActiveDocument.1">
                  <p:embed/>
                </p:oleObj>
              </mc:Choice>
              <mc:Fallback>
                <p:oleObj name="think-cell Slide" r:id="rId23" imgW="317" imgH="318" progId="TCLayout.ActiveDocument.1">
                  <p:embed/>
                  <p:pic>
                    <p:nvPicPr>
                      <p:cNvPr id="0" name=""/>
                      <p:cNvPicPr/>
                      <p:nvPr/>
                    </p:nvPicPr>
                    <p:blipFill>
                      <a:blip r:embed="rId24"/>
                      <a:stretch>
                        <a:fillRect/>
                      </a:stretch>
                    </p:blipFill>
                    <p:spPr>
                      <a:xfrm>
                        <a:off x="0" y="0"/>
                        <a:ext cx="119063" cy="158750"/>
                      </a:xfrm>
                      <a:prstGeom prst="rect">
                        <a:avLst/>
                      </a:prstGeom>
                    </p:spPr>
                  </p:pic>
                </p:oleObj>
              </mc:Fallback>
            </mc:AlternateContent>
          </a:graphicData>
        </a:graphic>
      </p:graphicFrame>
      <p:sp>
        <p:nvSpPr>
          <p:cNvPr id="2" name="Title Placeholder 1"/>
          <p:cNvSpPr>
            <a:spLocks noGrp="1"/>
          </p:cNvSpPr>
          <p:nvPr>
            <p:ph type="title"/>
            <p:custDataLst>
              <p:tags r:id="rId19"/>
            </p:custDataLst>
          </p:nvPr>
        </p:nvSpPr>
        <p:spPr>
          <a:xfrm>
            <a:off x="342900" y="158750"/>
            <a:ext cx="6172200" cy="660400"/>
          </a:xfrm>
          <a:prstGeom prst="rect">
            <a:avLst/>
          </a:prstGeom>
        </p:spPr>
        <p:txBody>
          <a:bodyPr vert="horz" lIns="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custDataLst>
              <p:tags r:id="rId20"/>
            </p:custDataLst>
          </p:nvPr>
        </p:nvSpPr>
        <p:spPr>
          <a:xfrm>
            <a:off x="342900" y="1123951"/>
            <a:ext cx="6172200" cy="34706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custDataLst>
              <p:tags r:id="rId21"/>
            </p:custDataLst>
          </p:nvPr>
        </p:nvSpPr>
        <p:spPr>
          <a:xfrm>
            <a:off x="356756" y="4829968"/>
            <a:ext cx="4171950" cy="273844"/>
          </a:xfrm>
          <a:prstGeom prst="rect">
            <a:avLst/>
          </a:prstGeom>
        </p:spPr>
        <p:txBody>
          <a:bodyPr vert="horz" lIns="0" tIns="45720" rIns="91440" bIns="45720" rtlCol="0" anchor="ctr"/>
          <a:lstStyle>
            <a:lvl1pPr algn="l">
              <a:defRPr sz="600">
                <a:solidFill>
                  <a:schemeClr val="accent1"/>
                </a:solidFill>
              </a:defRPr>
            </a:lvl1pPr>
          </a:lstStyle>
          <a:p>
            <a:r>
              <a:rPr lang="en-US" dirty="0"/>
              <a:t>©2017 Rethink. All rights reserved.</a:t>
            </a:r>
            <a:endParaRPr lang="en-GB" dirty="0"/>
          </a:p>
        </p:txBody>
      </p:sp>
      <p:sp>
        <p:nvSpPr>
          <p:cNvPr id="16" name="Rectangle 15"/>
          <p:cNvSpPr/>
          <p:nvPr userDrawn="1"/>
        </p:nvSpPr>
        <p:spPr>
          <a:xfrm>
            <a:off x="0" y="0"/>
            <a:ext cx="11906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7" name="Rectangle 16"/>
          <p:cNvSpPr/>
          <p:nvPr userDrawn="1">
            <p:custDataLst>
              <p:tags r:id="rId22"/>
            </p:custDataLst>
          </p:nvPr>
        </p:nvSpPr>
        <p:spPr>
          <a:xfrm rot="16200000">
            <a:off x="-2324097" y="2324097"/>
            <a:ext cx="4743444" cy="9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p:cNvSpPr/>
          <p:nvPr userDrawn="1"/>
        </p:nvSpPr>
        <p:spPr>
          <a:xfrm>
            <a:off x="1" y="4810120"/>
            <a:ext cx="100013" cy="133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9" name="Rectangle 18"/>
          <p:cNvSpPr/>
          <p:nvPr userDrawn="1"/>
        </p:nvSpPr>
        <p:spPr>
          <a:xfrm>
            <a:off x="1" y="5010148"/>
            <a:ext cx="100013" cy="133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Tree>
    <p:extLst>
      <p:ext uri="{BB962C8B-B14F-4D97-AF65-F5344CB8AC3E}">
        <p14:creationId xmlns:p14="http://schemas.microsoft.com/office/powerpoint/2010/main" val="400250464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2" r:id="rId4"/>
    <p:sldLayoutId id="2147483650" r:id="rId5"/>
    <p:sldLayoutId id="2147483651" r:id="rId6"/>
    <p:sldLayoutId id="2147483658" r:id="rId7"/>
    <p:sldLayoutId id="2147483659" r:id="rId8"/>
    <p:sldLayoutId id="2147483660" r:id="rId9"/>
    <p:sldLayoutId id="2147483661" r:id="rId10"/>
    <p:sldLayoutId id="2147483652" r:id="rId11"/>
    <p:sldLayoutId id="2147483653" r:id="rId12"/>
    <p:sldLayoutId id="2147483654" r:id="rId13"/>
    <p:sldLayoutId id="2147483655" r:id="rId14"/>
    <p:sldLayoutId id="2147483657" r:id="rId15"/>
  </p:sldLayoutIdLst>
  <p:hf hdr="0" dt="0"/>
  <p:txStyles>
    <p:titleStyle>
      <a:lvl1pPr algn="l" defTabSz="685800" rtl="0" eaLnBrk="1" latinLnBrk="0" hangingPunct="1">
        <a:spcBef>
          <a:spcPct val="0"/>
        </a:spcBef>
        <a:buNone/>
        <a:defRPr sz="2100" kern="1200">
          <a:solidFill>
            <a:schemeClr val="accent1"/>
          </a:solidFill>
          <a:latin typeface="+mj-lt"/>
          <a:ea typeface="+mj-ea"/>
          <a:cs typeface="+mj-cs"/>
        </a:defRPr>
      </a:lvl1pPr>
    </p:titleStyle>
    <p:bodyStyle>
      <a:lvl1pPr marL="257175" indent="-257175" algn="l" defTabSz="685800" rtl="0" eaLnBrk="1" latinLnBrk="0" hangingPunct="1">
        <a:lnSpc>
          <a:spcPct val="120000"/>
        </a:lnSpc>
        <a:spcBef>
          <a:spcPts val="0"/>
        </a:spcBef>
        <a:buClr>
          <a:schemeClr val="accent3"/>
        </a:buClr>
        <a:buFont typeface="Arial" panose="020B0604020202020204" pitchFamily="34" charset="0"/>
        <a:buChar char="•"/>
        <a:defRPr sz="1350" kern="1200">
          <a:solidFill>
            <a:schemeClr val="accent1"/>
          </a:solidFill>
          <a:latin typeface="+mn-lt"/>
          <a:ea typeface="+mn-ea"/>
          <a:cs typeface="+mn-cs"/>
        </a:defRPr>
      </a:lvl1pPr>
      <a:lvl2pPr marL="557213" indent="-214313" algn="l" defTabSz="685800" rtl="0" eaLnBrk="1" latinLnBrk="0" hangingPunct="1">
        <a:lnSpc>
          <a:spcPct val="120000"/>
        </a:lnSpc>
        <a:spcBef>
          <a:spcPts val="0"/>
        </a:spcBef>
        <a:buClr>
          <a:schemeClr val="accent3"/>
        </a:buClr>
        <a:buFont typeface="Arial" panose="020B0604020202020204" pitchFamily="34" charset="0"/>
        <a:buChar char="•"/>
        <a:defRPr sz="1200" kern="1200">
          <a:solidFill>
            <a:schemeClr val="accent1"/>
          </a:solidFill>
          <a:latin typeface="+mn-lt"/>
          <a:ea typeface="+mn-ea"/>
          <a:cs typeface="+mn-cs"/>
        </a:defRPr>
      </a:lvl2pPr>
      <a:lvl3pPr marL="857250" indent="-171450" algn="l" defTabSz="685800" rtl="0" eaLnBrk="1" latinLnBrk="0" hangingPunct="1">
        <a:lnSpc>
          <a:spcPct val="120000"/>
        </a:lnSpc>
        <a:spcBef>
          <a:spcPts val="0"/>
        </a:spcBef>
        <a:buClr>
          <a:schemeClr val="accent3"/>
        </a:buClr>
        <a:buFont typeface="Arial" panose="020B0604020202020204" pitchFamily="34" charset="0"/>
        <a:buChar char="•"/>
        <a:defRPr sz="1050" kern="1200">
          <a:solidFill>
            <a:schemeClr val="accent1"/>
          </a:solidFill>
          <a:latin typeface="+mn-lt"/>
          <a:ea typeface="+mn-ea"/>
          <a:cs typeface="+mn-cs"/>
        </a:defRPr>
      </a:lvl3pPr>
      <a:lvl4pPr marL="1200150" indent="-17145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accent1"/>
          </a:solidFill>
          <a:latin typeface="+mn-lt"/>
          <a:ea typeface="+mn-ea"/>
          <a:cs typeface="+mn-cs"/>
        </a:defRPr>
      </a:lvl4pPr>
      <a:lvl5pPr marL="1543050" indent="-17145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accent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vmlDrawing" Target="../drawings/vmlDrawing12.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tags" Target="../tags/tag82.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4.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5.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6.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1.png"/><Relationship Id="rId2" Type="http://schemas.openxmlformats.org/officeDocument/2006/relationships/tags" Target="../tags/tag88.xml"/><Relationship Id="rId1" Type="http://schemas.openxmlformats.org/officeDocument/2006/relationships/vmlDrawing" Target="../drawings/vmlDrawing28.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2.jpeg"/><Relationship Id="rId2" Type="http://schemas.openxmlformats.org/officeDocument/2006/relationships/tags" Target="../tags/tag89.xml"/><Relationship Id="rId1" Type="http://schemas.openxmlformats.org/officeDocument/2006/relationships/vmlDrawing" Target="../drawings/vmlDrawing29.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tags" Target="../tags/tag5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hyperlink" Target="http://www.cdc.gov/" TargetMode="External"/><Relationship Id="rId2" Type="http://schemas.openxmlformats.org/officeDocument/2006/relationships/tags" Target="../tags/tag5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5.xml"/><Relationship Id="rId7" Type="http://schemas.openxmlformats.org/officeDocument/2006/relationships/hyperlink" Target="http://www.cdc.gov/" TargetMode="External"/><Relationship Id="rId2" Type="http://schemas.openxmlformats.org/officeDocument/2006/relationships/tags" Target="../tags/tag5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9.xml"/><Relationship Id="rId1" Type="http://schemas.openxmlformats.org/officeDocument/2006/relationships/vmlDrawing" Target="../drawings/vmlDrawing16.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0.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1.emf"/><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oleObject" Target="../embeddings/oleObject18.bin"/><Relationship Id="rId2" Type="http://schemas.openxmlformats.org/officeDocument/2006/relationships/tags" Target="../tags/tag61.xml"/><Relationship Id="rId1" Type="http://schemas.openxmlformats.org/officeDocument/2006/relationships/vmlDrawing" Target="../drawings/vmlDrawing18.vml"/><Relationship Id="rId6" Type="http://schemas.openxmlformats.org/officeDocument/2006/relationships/tags" Target="../tags/tag65.xml"/><Relationship Id="rId11" Type="http://schemas.openxmlformats.org/officeDocument/2006/relationships/slideLayout" Target="../slideLayouts/slideLayout5.xml"/><Relationship Id="rId5" Type="http://schemas.openxmlformats.org/officeDocument/2006/relationships/tags" Target="../tags/tag64.xml"/><Relationship Id="rId15" Type="http://schemas.openxmlformats.org/officeDocument/2006/relationships/image" Target="../media/image13.png"/><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notesSlide" Target="../notesSlides/notesSlide4.xml"/><Relationship Id="rId18" Type="http://schemas.openxmlformats.org/officeDocument/2006/relationships/diagramQuickStyle" Target="../diagrams/quickStyle1.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slideLayout" Target="../slideLayouts/slideLayout5.xml"/><Relationship Id="rId17" Type="http://schemas.openxmlformats.org/officeDocument/2006/relationships/diagramLayout" Target="../diagrams/layout1.xml"/><Relationship Id="rId2" Type="http://schemas.openxmlformats.org/officeDocument/2006/relationships/tags" Target="../tags/tag70.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vmlDrawing" Target="../drawings/vmlDrawing19.v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image" Target="../media/image1.emf"/><Relationship Id="rId10" Type="http://schemas.openxmlformats.org/officeDocument/2006/relationships/tags" Target="../tags/tag78.xml"/><Relationship Id="rId19" Type="http://schemas.openxmlformats.org/officeDocument/2006/relationships/diagramColors" Target="../diagrams/colors1.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6.png"/><Relationship Id="rId3" Type="http://schemas.openxmlformats.org/officeDocument/2006/relationships/slideLayout" Target="../slideLayouts/slideLayout5.xml"/><Relationship Id="rId7" Type="http://schemas.openxmlformats.org/officeDocument/2006/relationships/diagramLayout" Target="../diagrams/layout2.xml"/><Relationship Id="rId12" Type="http://schemas.openxmlformats.org/officeDocument/2006/relationships/image" Target="../media/image15.png"/><Relationship Id="rId2" Type="http://schemas.openxmlformats.org/officeDocument/2006/relationships/tags" Target="../tags/tag80.xml"/><Relationship Id="rId1" Type="http://schemas.openxmlformats.org/officeDocument/2006/relationships/vmlDrawing" Target="../drawings/vmlDrawing20.vml"/><Relationship Id="rId6" Type="http://schemas.openxmlformats.org/officeDocument/2006/relationships/diagramData" Target="../diagrams/data2.xml"/><Relationship Id="rId11" Type="http://schemas.openxmlformats.org/officeDocument/2006/relationships/image" Target="../media/image14.png"/><Relationship Id="rId5" Type="http://schemas.openxmlformats.org/officeDocument/2006/relationships/image" Target="../media/image1.emf"/><Relationship Id="rId10" Type="http://schemas.microsoft.com/office/2007/relationships/diagramDrawing" Target="../diagrams/drawing2.xml"/><Relationship Id="rId4" Type="http://schemas.openxmlformats.org/officeDocument/2006/relationships/oleObject" Target="../embeddings/oleObject20.bin"/><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43252832"/>
              </p:ex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70" name="think-cell Slide" r:id="rId4" imgW="317" imgH="318" progId="TCLayout.ActiveDocument.1">
                  <p:embed/>
                </p:oleObj>
              </mc:Choice>
              <mc:Fallback>
                <p:oleObj name="think-cell Slide" r:id="rId4" imgW="317" imgH="318" progId="TCLayout.ActiveDocument.1">
                  <p:embed/>
                  <p:pic>
                    <p:nvPicPr>
                      <p:cNvPr id="0" name=""/>
                      <p:cNvPicPr/>
                      <p:nvPr/>
                    </p:nvPicPr>
                    <p:blipFill>
                      <a:blip r:embed="rId5"/>
                      <a:stretch>
                        <a:fillRect/>
                      </a:stretch>
                    </p:blipFill>
                    <p:spPr>
                      <a:xfrm>
                        <a:off x="0" y="642937"/>
                        <a:ext cx="119063" cy="119063"/>
                      </a:xfrm>
                      <a:prstGeom prst="rect">
                        <a:avLst/>
                      </a:prstGeom>
                    </p:spPr>
                  </p:pic>
                </p:oleObj>
              </mc:Fallback>
            </mc:AlternateContent>
          </a:graphicData>
        </a:graphic>
      </p:graphicFrame>
      <p:sp>
        <p:nvSpPr>
          <p:cNvPr id="9" name="Title 6"/>
          <p:cNvSpPr>
            <a:spLocks noGrp="1"/>
          </p:cNvSpPr>
          <p:nvPr>
            <p:ph type="ctrTitle"/>
          </p:nvPr>
        </p:nvSpPr>
        <p:spPr>
          <a:xfrm>
            <a:off x="232756" y="1953793"/>
            <a:ext cx="6625244" cy="819150"/>
          </a:xfrm>
        </p:spPr>
        <p:txBody>
          <a:bodyPr>
            <a:normAutofit fontScale="90000"/>
          </a:bodyPr>
          <a:lstStyle/>
          <a:p>
            <a:pPr algn="ctr"/>
            <a:br>
              <a:rPr lang="en-GB" sz="2400" dirty="0"/>
            </a:br>
            <a:r>
              <a:rPr lang="en-GB" sz="2400" dirty="0"/>
              <a:t>Developmental Disabilities</a:t>
            </a:r>
            <a:br>
              <a:rPr lang="en-GB" sz="2400" dirty="0"/>
            </a:br>
            <a:r>
              <a:rPr lang="en-GB" sz="2400" dirty="0">
                <a:solidFill>
                  <a:schemeClr val="accent4">
                    <a:lumMod val="40000"/>
                    <a:lumOff val="60000"/>
                  </a:schemeClr>
                </a:solidFill>
              </a:rPr>
              <a:t>Technology’s Role in Addressing Gaps in Support</a:t>
            </a:r>
            <a:br>
              <a:rPr lang="en-GB" sz="2400" dirty="0"/>
            </a:br>
            <a:endParaRPr lang="en-GB" sz="2400" dirty="0"/>
          </a:p>
        </p:txBody>
      </p:sp>
      <p:sp>
        <p:nvSpPr>
          <p:cNvPr id="10" name="Subtitle 7"/>
          <p:cNvSpPr>
            <a:spLocks noGrp="1"/>
          </p:cNvSpPr>
          <p:nvPr>
            <p:ph type="subTitle" idx="1"/>
          </p:nvPr>
        </p:nvSpPr>
        <p:spPr>
          <a:xfrm>
            <a:off x="770948" y="3275652"/>
            <a:ext cx="5357708" cy="304800"/>
          </a:xfrm>
        </p:spPr>
        <p:txBody>
          <a:bodyPr>
            <a:noAutofit/>
          </a:bodyPr>
          <a:lstStyle/>
          <a:p>
            <a:r>
              <a:rPr lang="en-GB" sz="1800" dirty="0">
                <a:solidFill>
                  <a:schemeClr val="bg1"/>
                </a:solidFill>
              </a:rPr>
              <a:t>June 21, 2018</a:t>
            </a:r>
          </a:p>
          <a:p>
            <a:endParaRPr lang="en-GB" sz="1800" dirty="0">
              <a:solidFill>
                <a:schemeClr val="bg1"/>
              </a:solidFill>
            </a:endParaRPr>
          </a:p>
        </p:txBody>
      </p:sp>
      <p:sp>
        <p:nvSpPr>
          <p:cNvPr id="11" name="TextBox 10"/>
          <p:cNvSpPr txBox="1"/>
          <p:nvPr/>
        </p:nvSpPr>
        <p:spPr>
          <a:xfrm>
            <a:off x="1848253" y="4129309"/>
            <a:ext cx="2467577" cy="800219"/>
          </a:xfrm>
          <a:prstGeom prst="rect">
            <a:avLst/>
          </a:prstGeom>
          <a:noFill/>
        </p:spPr>
        <p:txBody>
          <a:bodyPr wrap="square" rtlCol="0">
            <a:spAutoFit/>
          </a:bodyPr>
          <a:lstStyle/>
          <a:p>
            <a:r>
              <a:rPr lang="en-US" sz="1600" dirty="0">
                <a:solidFill>
                  <a:schemeClr val="bg1"/>
                </a:solidFill>
                <a:latin typeface="+mj-lt"/>
              </a:rPr>
              <a:t>Leslie Meczka</a:t>
            </a:r>
          </a:p>
          <a:p>
            <a:r>
              <a:rPr lang="en-US" sz="1200" dirty="0">
                <a:solidFill>
                  <a:schemeClr val="accent4">
                    <a:lumMod val="40000"/>
                    <a:lumOff val="60000"/>
                  </a:schemeClr>
                </a:solidFill>
              </a:rPr>
              <a:t>VP, National Accounts</a:t>
            </a:r>
            <a:endParaRPr lang="en-US" sz="1200" dirty="0">
              <a:solidFill>
                <a:schemeClr val="accent4">
                  <a:lumMod val="40000"/>
                  <a:lumOff val="60000"/>
                </a:schemeClr>
              </a:solidFill>
              <a:latin typeface="Calibri" pitchFamily="34" charset="0"/>
            </a:endParaRPr>
          </a:p>
          <a:p>
            <a:endParaRPr lang="en-US" dirty="0"/>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3341" t="16344" r="11305" b="20860"/>
          <a:stretch/>
        </p:blipFill>
        <p:spPr>
          <a:xfrm>
            <a:off x="685799" y="3351724"/>
            <a:ext cx="1063487" cy="1344601"/>
          </a:xfrm>
          <a:prstGeom prst="ellipse">
            <a:avLst/>
          </a:prstGeom>
          <a:ln w="44450">
            <a:solidFill>
              <a:schemeClr val="bg1"/>
            </a:solidFill>
          </a:ln>
        </p:spPr>
      </p:pic>
    </p:spTree>
    <p:extLst>
      <p:ext uri="{BB962C8B-B14F-4D97-AF65-F5344CB8AC3E}">
        <p14:creationId xmlns:p14="http://schemas.microsoft.com/office/powerpoint/2010/main" val="291791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157818"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dirty="0"/>
              <a:t>Business Case for Supporting Caregivers</a:t>
            </a:r>
          </a:p>
        </p:txBody>
      </p:sp>
      <p:sp>
        <p:nvSpPr>
          <p:cNvPr id="8"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sp>
        <p:nvSpPr>
          <p:cNvPr id="9" name="TextBox 8"/>
          <p:cNvSpPr txBox="1"/>
          <p:nvPr/>
        </p:nvSpPr>
        <p:spPr>
          <a:xfrm>
            <a:off x="531607" y="1960287"/>
            <a:ext cx="1346054" cy="1163395"/>
          </a:xfrm>
          <a:prstGeom prst="rect">
            <a:avLst/>
          </a:prstGeom>
          <a:noFill/>
        </p:spPr>
        <p:txBody>
          <a:bodyPr wrap="square" lIns="0" tIns="0" rIns="0" bIns="0" rtlCol="0">
            <a:spAutoFit/>
          </a:bodyPr>
          <a:lstStyle/>
          <a:p>
            <a:pPr marL="128588" indent="-128588">
              <a:lnSpc>
                <a:spcPct val="120000"/>
              </a:lnSpc>
              <a:buFont typeface="Arial"/>
              <a:buChar char="•"/>
            </a:pPr>
            <a:r>
              <a:rPr lang="en-US" sz="900" dirty="0">
                <a:solidFill>
                  <a:schemeClr val="tx2"/>
                </a:solidFill>
              </a:rPr>
              <a:t>Parents with training see </a:t>
            </a:r>
            <a:r>
              <a:rPr lang="en-US" sz="900" b="1" i="1" dirty="0">
                <a:solidFill>
                  <a:schemeClr val="tx2"/>
                </a:solidFill>
              </a:rPr>
              <a:t>60% reduction in problem behavior </a:t>
            </a:r>
            <a:r>
              <a:rPr lang="en-US" sz="900" dirty="0">
                <a:solidFill>
                  <a:schemeClr val="tx2"/>
                </a:solidFill>
              </a:rPr>
              <a:t>vs. 35% for only education</a:t>
            </a:r>
          </a:p>
          <a:p>
            <a:pPr marL="128588" indent="-128588">
              <a:lnSpc>
                <a:spcPct val="120000"/>
              </a:lnSpc>
              <a:buFont typeface="Arial"/>
              <a:buChar char="•"/>
            </a:pPr>
            <a:r>
              <a:rPr lang="en-US" sz="900" dirty="0">
                <a:solidFill>
                  <a:schemeClr val="tx2"/>
                </a:solidFill>
              </a:rPr>
              <a:t>Rethink is the industry’s only parent training platform</a:t>
            </a:r>
          </a:p>
        </p:txBody>
      </p:sp>
      <p:sp>
        <p:nvSpPr>
          <p:cNvPr id="13" name="Round Diagonal Corner Rectangle 12"/>
          <p:cNvSpPr/>
          <p:nvPr/>
        </p:nvSpPr>
        <p:spPr>
          <a:xfrm>
            <a:off x="531606" y="865542"/>
            <a:ext cx="1234334" cy="941186"/>
          </a:xfrm>
          <a:prstGeom prst="round2DiagRect">
            <a:avLst/>
          </a:prstGeom>
          <a:solidFill>
            <a:schemeClr val="accent1"/>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Proven Effectiveness of Parent Training vs. Education</a:t>
            </a:r>
          </a:p>
        </p:txBody>
      </p:sp>
      <p:sp>
        <p:nvSpPr>
          <p:cNvPr id="18" name="TextBox 17"/>
          <p:cNvSpPr txBox="1"/>
          <p:nvPr/>
        </p:nvSpPr>
        <p:spPr>
          <a:xfrm>
            <a:off x="1968404" y="1960287"/>
            <a:ext cx="1521674" cy="1661993"/>
          </a:xfrm>
          <a:prstGeom prst="rect">
            <a:avLst/>
          </a:prstGeom>
          <a:noFill/>
        </p:spPr>
        <p:txBody>
          <a:bodyPr wrap="square" lIns="0" tIns="0" rIns="0" bIns="0" rtlCol="0">
            <a:spAutoFit/>
          </a:bodyPr>
          <a:lstStyle/>
          <a:p>
            <a:pPr marL="128588" indent="-128588">
              <a:lnSpc>
                <a:spcPct val="120000"/>
              </a:lnSpc>
              <a:buFont typeface="Arial"/>
              <a:buChar char="•"/>
            </a:pPr>
            <a:r>
              <a:rPr lang="en-US" sz="900" dirty="0">
                <a:solidFill>
                  <a:schemeClr val="tx2"/>
                </a:solidFill>
              </a:rPr>
              <a:t>2.4X increase in mental health issues</a:t>
            </a:r>
          </a:p>
          <a:p>
            <a:pPr marL="128588" indent="-128588">
              <a:lnSpc>
                <a:spcPct val="120000"/>
              </a:lnSpc>
              <a:buFont typeface="Arial"/>
              <a:buChar char="•"/>
            </a:pPr>
            <a:r>
              <a:rPr lang="en-US" sz="900" dirty="0">
                <a:solidFill>
                  <a:schemeClr val="tx2"/>
                </a:solidFill>
              </a:rPr>
              <a:t>250 hours lost productivity</a:t>
            </a:r>
          </a:p>
          <a:p>
            <a:pPr marL="128588" indent="-128588">
              <a:lnSpc>
                <a:spcPct val="120000"/>
              </a:lnSpc>
              <a:buFont typeface="Arial"/>
              <a:buChar char="•"/>
            </a:pPr>
            <a:r>
              <a:rPr lang="en-US" sz="900" dirty="0">
                <a:solidFill>
                  <a:schemeClr val="tx2"/>
                </a:solidFill>
              </a:rPr>
              <a:t>2X higher medical costs</a:t>
            </a:r>
          </a:p>
          <a:p>
            <a:pPr marL="128588" indent="-128588">
              <a:lnSpc>
                <a:spcPct val="120000"/>
              </a:lnSpc>
              <a:buFont typeface="Arial"/>
              <a:buChar char="•"/>
            </a:pPr>
            <a:r>
              <a:rPr lang="en-US" sz="900" dirty="0">
                <a:solidFill>
                  <a:schemeClr val="tx2"/>
                </a:solidFill>
              </a:rPr>
              <a:t>Lack of supports in home increases behavioral problems and safety issues</a:t>
            </a:r>
          </a:p>
          <a:p>
            <a:pPr marL="128588" indent="-128588">
              <a:lnSpc>
                <a:spcPct val="120000"/>
              </a:lnSpc>
              <a:buFont typeface="Arial"/>
              <a:buChar char="•"/>
            </a:pPr>
            <a:r>
              <a:rPr lang="en-US" sz="900" dirty="0">
                <a:solidFill>
                  <a:schemeClr val="tx2"/>
                </a:solidFill>
              </a:rPr>
              <a:t>Many employees feel stigma so won’t self-identify</a:t>
            </a:r>
          </a:p>
        </p:txBody>
      </p:sp>
      <p:sp>
        <p:nvSpPr>
          <p:cNvPr id="19" name="Round Diagonal Corner Rectangle 18"/>
          <p:cNvSpPr/>
          <p:nvPr/>
        </p:nvSpPr>
        <p:spPr>
          <a:xfrm>
            <a:off x="2056790" y="865542"/>
            <a:ext cx="1234334" cy="941186"/>
          </a:xfrm>
          <a:prstGeom prst="round2DiagRect">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High Employee Cost of Doing Nothing</a:t>
            </a:r>
          </a:p>
        </p:txBody>
      </p:sp>
      <p:sp>
        <p:nvSpPr>
          <p:cNvPr id="20" name="TextBox 19"/>
          <p:cNvSpPr txBox="1"/>
          <p:nvPr/>
        </p:nvSpPr>
        <p:spPr>
          <a:xfrm>
            <a:off x="3581973" y="1960287"/>
            <a:ext cx="1359975" cy="1661993"/>
          </a:xfrm>
          <a:prstGeom prst="rect">
            <a:avLst/>
          </a:prstGeom>
          <a:noFill/>
        </p:spPr>
        <p:txBody>
          <a:bodyPr wrap="square" lIns="0" tIns="0" rIns="0" bIns="0" rtlCol="0">
            <a:spAutoFit/>
          </a:bodyPr>
          <a:lstStyle/>
          <a:p>
            <a:pPr marL="128588" indent="-128588">
              <a:lnSpc>
                <a:spcPct val="120000"/>
              </a:lnSpc>
              <a:buFont typeface="Arial"/>
              <a:buChar char="•"/>
            </a:pPr>
            <a:r>
              <a:rPr lang="en-US" sz="900" dirty="0">
                <a:solidFill>
                  <a:schemeClr val="tx2"/>
                </a:solidFill>
              </a:rPr>
              <a:t>Sends clear message to entire employee population that their employer supports individuals with special needs</a:t>
            </a:r>
          </a:p>
          <a:p>
            <a:pPr marL="128588" indent="-128588">
              <a:lnSpc>
                <a:spcPct val="120000"/>
              </a:lnSpc>
              <a:buFont typeface="Arial"/>
              <a:buChar char="•"/>
            </a:pPr>
            <a:r>
              <a:rPr lang="en-US" sz="900" dirty="0">
                <a:solidFill>
                  <a:schemeClr val="tx2"/>
                </a:solidFill>
              </a:rPr>
              <a:t>Drives goodwill among both  employees and customers</a:t>
            </a:r>
          </a:p>
          <a:p>
            <a:pPr marL="128588" indent="-128588">
              <a:lnSpc>
                <a:spcPct val="120000"/>
              </a:lnSpc>
              <a:buFont typeface="Arial"/>
              <a:buChar char="•"/>
            </a:pPr>
            <a:endParaRPr lang="en-US" sz="900" dirty="0">
              <a:solidFill>
                <a:schemeClr val="tx2"/>
              </a:solidFill>
            </a:endParaRPr>
          </a:p>
        </p:txBody>
      </p:sp>
      <p:sp>
        <p:nvSpPr>
          <p:cNvPr id="21" name="Round Diagonal Corner Rectangle 20"/>
          <p:cNvSpPr/>
          <p:nvPr/>
        </p:nvSpPr>
        <p:spPr>
          <a:xfrm>
            <a:off x="3588954" y="865542"/>
            <a:ext cx="1234334" cy="941186"/>
          </a:xfrm>
          <a:prstGeom prst="round2DiagRect">
            <a:avLst/>
          </a:prstGeom>
          <a:solidFill>
            <a:schemeClr val="accent2"/>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Increases</a:t>
            </a:r>
          </a:p>
          <a:p>
            <a:pPr algn="ctr"/>
            <a:r>
              <a:rPr lang="en-US" sz="1100" dirty="0"/>
              <a:t>Care Quotient</a:t>
            </a:r>
          </a:p>
        </p:txBody>
      </p:sp>
      <p:sp>
        <p:nvSpPr>
          <p:cNvPr id="11" name="Round Diagonal Corner Rectangle 20"/>
          <p:cNvSpPr/>
          <p:nvPr/>
        </p:nvSpPr>
        <p:spPr>
          <a:xfrm>
            <a:off x="5109460" y="864382"/>
            <a:ext cx="1234334" cy="941186"/>
          </a:xfrm>
          <a:prstGeom prst="round2DiagRect">
            <a:avLst/>
          </a:prstGeom>
          <a:solidFill>
            <a:schemeClr val="accent5"/>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Positions Company as “Employer of Choice”</a:t>
            </a:r>
          </a:p>
        </p:txBody>
      </p:sp>
      <p:sp>
        <p:nvSpPr>
          <p:cNvPr id="12" name="TextBox 11"/>
          <p:cNvSpPr txBox="1"/>
          <p:nvPr/>
        </p:nvSpPr>
        <p:spPr>
          <a:xfrm>
            <a:off x="5088526" y="1959126"/>
            <a:ext cx="1426574" cy="1661993"/>
          </a:xfrm>
          <a:prstGeom prst="rect">
            <a:avLst/>
          </a:prstGeom>
          <a:noFill/>
        </p:spPr>
        <p:txBody>
          <a:bodyPr wrap="square" lIns="0" tIns="0" rIns="0" bIns="0" rtlCol="0">
            <a:spAutoFit/>
          </a:bodyPr>
          <a:lstStyle/>
          <a:p>
            <a:pPr marL="128588" indent="-128588">
              <a:lnSpc>
                <a:spcPct val="120000"/>
              </a:lnSpc>
              <a:buFont typeface="Arial"/>
              <a:buChar char="•"/>
            </a:pPr>
            <a:r>
              <a:rPr lang="en-US" sz="900" dirty="0">
                <a:solidFill>
                  <a:schemeClr val="tx2"/>
                </a:solidFill>
              </a:rPr>
              <a:t>Offering a robust system of care for both employees AND their families positively impacts recruitment &amp; retention</a:t>
            </a:r>
          </a:p>
          <a:p>
            <a:pPr marL="128588" indent="-128588">
              <a:lnSpc>
                <a:spcPct val="120000"/>
              </a:lnSpc>
              <a:buFont typeface="Arial"/>
              <a:buChar char="•"/>
            </a:pPr>
            <a:r>
              <a:rPr lang="en-US" sz="900" dirty="0">
                <a:solidFill>
                  <a:schemeClr val="tx2"/>
                </a:solidFill>
              </a:rPr>
              <a:t>Especially critical for caregivers of individuals with special needs</a:t>
            </a:r>
          </a:p>
          <a:p>
            <a:pPr marL="128588" indent="-128588">
              <a:lnSpc>
                <a:spcPct val="120000"/>
              </a:lnSpc>
              <a:buFont typeface="Arial"/>
              <a:buChar char="•"/>
            </a:pPr>
            <a:endParaRPr lang="en-US" sz="900" dirty="0">
              <a:solidFill>
                <a:schemeClr val="tx2"/>
              </a:solidFill>
            </a:endParaRPr>
          </a:p>
        </p:txBody>
      </p:sp>
      <p:sp>
        <p:nvSpPr>
          <p:cNvPr id="15" name="TextBox 14">
            <a:extLst>
              <a:ext uri="{FF2B5EF4-FFF2-40B4-BE49-F238E27FC236}">
                <a16:creationId xmlns:a16="http://schemas.microsoft.com/office/drawing/2014/main" id="{96CC0134-B1E2-46F6-B9DE-96C727E1AE9D}"/>
              </a:ext>
            </a:extLst>
          </p:cNvPr>
          <p:cNvSpPr txBox="1"/>
          <p:nvPr/>
        </p:nvSpPr>
        <p:spPr>
          <a:xfrm>
            <a:off x="889525" y="4111534"/>
            <a:ext cx="4912288" cy="757130"/>
          </a:xfrm>
          <a:prstGeom prst="rect">
            <a:avLst/>
          </a:prstGeom>
          <a:noFill/>
        </p:spPr>
        <p:txBody>
          <a:bodyPr wrap="square" lIns="0" tIns="0" bIns="0" rtlCol="0">
            <a:spAutoFit/>
          </a:bodyPr>
          <a:lstStyle/>
          <a:p>
            <a:pPr algn="ctr">
              <a:lnSpc>
                <a:spcPct val="120000"/>
              </a:lnSpc>
            </a:pPr>
            <a:r>
              <a:rPr lang="en-US" sz="900" i="1" dirty="0">
                <a:solidFill>
                  <a:schemeClr val="tx1">
                    <a:lumMod val="65000"/>
                    <a:lumOff val="35000"/>
                  </a:schemeClr>
                </a:solidFill>
              </a:rPr>
              <a:t>“Any vendor can make the numbers work to prove some sort of ROI.  At Costco, we are extremely selective with choosing our vendors and look deeper than ROI calculators to truly understand what services are going to provide the most impact to our Associates.  Rethink was a no-brainer.”</a:t>
            </a:r>
          </a:p>
          <a:p>
            <a:pPr algn="ctr">
              <a:lnSpc>
                <a:spcPct val="120000"/>
              </a:lnSpc>
            </a:pPr>
            <a:endParaRPr lang="en-US" sz="600" b="1" i="1" dirty="0">
              <a:solidFill>
                <a:schemeClr val="accent4"/>
              </a:solidFill>
            </a:endParaRPr>
          </a:p>
          <a:p>
            <a:pPr algn="ctr">
              <a:lnSpc>
                <a:spcPct val="120000"/>
              </a:lnSpc>
            </a:pPr>
            <a:r>
              <a:rPr lang="en-US" sz="800" b="1" i="1" dirty="0">
                <a:solidFill>
                  <a:schemeClr val="accent4"/>
                </a:solidFill>
              </a:rPr>
              <a:t>Donna Sexton - Director of Benefits, Costco Wholesale</a:t>
            </a:r>
          </a:p>
        </p:txBody>
      </p:sp>
    </p:spTree>
    <p:extLst>
      <p:ext uri="{BB962C8B-B14F-4D97-AF65-F5344CB8AC3E}">
        <p14:creationId xmlns:p14="http://schemas.microsoft.com/office/powerpoint/2010/main" val="280761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E59E68-2B72-4FD2-97DA-71D1A29A9312}"/>
              </a:ext>
            </a:extLst>
          </p:cNvPr>
          <p:cNvSpPr/>
          <p:nvPr/>
        </p:nvSpPr>
        <p:spPr>
          <a:xfrm>
            <a:off x="186513" y="2979938"/>
            <a:ext cx="6570422" cy="486200"/>
          </a:xfrm>
          <a:prstGeom prst="rect">
            <a:avLst/>
          </a:prstGeom>
          <a:solidFill>
            <a:schemeClr val="accent2">
              <a:lumMod val="60000"/>
              <a:lumOff val="40000"/>
              <a:alpha val="63000"/>
            </a:schemeClr>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D7564D-0730-4C77-A48F-18E0B5E6EFD8}"/>
              </a:ext>
            </a:extLst>
          </p:cNvPr>
          <p:cNvSpPr/>
          <p:nvPr/>
        </p:nvSpPr>
        <p:spPr>
          <a:xfrm>
            <a:off x="186513" y="4092428"/>
            <a:ext cx="6570422" cy="952182"/>
          </a:xfrm>
          <a:prstGeom prst="rect">
            <a:avLst/>
          </a:prstGeom>
          <a:solidFill>
            <a:schemeClr val="accent2">
              <a:lumMod val="60000"/>
              <a:lumOff val="40000"/>
              <a:alpha val="63000"/>
            </a:schemeClr>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23C512-1F32-47B6-BAEB-AD84B2D8C3D9}"/>
              </a:ext>
            </a:extLst>
          </p:cNvPr>
          <p:cNvSpPr/>
          <p:nvPr/>
        </p:nvSpPr>
        <p:spPr>
          <a:xfrm>
            <a:off x="186513" y="1583627"/>
            <a:ext cx="6570422" cy="770021"/>
          </a:xfrm>
          <a:prstGeom prst="rect">
            <a:avLst/>
          </a:prstGeom>
          <a:solidFill>
            <a:schemeClr val="accent2">
              <a:lumMod val="60000"/>
              <a:lumOff val="40000"/>
              <a:alpha val="63000"/>
            </a:schemeClr>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a:xfrm>
            <a:off x="0" y="154003"/>
            <a:ext cx="0" cy="0"/>
          </a:xfrm>
        </p:spPr>
        <p:txBody>
          <a:bodyPr/>
          <a:lstStyle/>
          <a:p>
            <a:r>
              <a:rPr lang="en-US" dirty="0"/>
              <a:t> </a:t>
            </a:r>
          </a:p>
        </p:txBody>
      </p:sp>
      <p:sp>
        <p:nvSpPr>
          <p:cNvPr id="14" name="Rectangle 13"/>
          <p:cNvSpPr/>
          <p:nvPr/>
        </p:nvSpPr>
        <p:spPr>
          <a:xfrm>
            <a:off x="148657" y="754396"/>
            <a:ext cx="6608278" cy="4324261"/>
          </a:xfrm>
          <a:prstGeom prst="rect">
            <a:avLst/>
          </a:prstGeom>
          <a:ln>
            <a:solidFill>
              <a:schemeClr val="accent2">
                <a:lumMod val="60000"/>
                <a:lumOff val="40000"/>
              </a:schemeClr>
            </a:solidFill>
          </a:ln>
        </p:spPr>
        <p:txBody>
          <a:bodyPr wrap="square">
            <a:spAutoFit/>
          </a:bodyPr>
          <a:lstStyle/>
          <a:p>
            <a:r>
              <a:rPr lang="en-US" sz="1200" b="1" u="sng" dirty="0">
                <a:solidFill>
                  <a:srgbClr val="C46916"/>
                </a:solidFill>
              </a:rPr>
              <a:t>Facebook</a:t>
            </a:r>
            <a:r>
              <a:rPr lang="en-US" sz="1200" b="1" dirty="0">
                <a:solidFill>
                  <a:srgbClr val="C46916"/>
                </a:solidFill>
              </a:rPr>
              <a:t>: </a:t>
            </a:r>
            <a:r>
              <a:rPr lang="en-US" sz="1200" dirty="0">
                <a:solidFill>
                  <a:schemeClr val="accent1">
                    <a:lumMod val="75000"/>
                  </a:schemeClr>
                </a:solidFill>
              </a:rPr>
              <a:t>“There's little professional support for working parents and you end up looking on the internet or asking others. It often leaves you more confused than not. Rethink makes me save time and find reliable sources. This removes stress from my everyday life so I can focus on the other important component of my daily life like work.”</a:t>
            </a:r>
            <a:endParaRPr lang="en-US" sz="1200" b="1" u="sng" dirty="0">
              <a:solidFill>
                <a:schemeClr val="accent1">
                  <a:lumMod val="75000"/>
                </a:schemeClr>
              </a:solidFill>
            </a:endParaRPr>
          </a:p>
          <a:p>
            <a:endParaRPr lang="en-US" sz="500" b="1" u="sng" dirty="0">
              <a:solidFill>
                <a:schemeClr val="accent1">
                  <a:lumMod val="75000"/>
                </a:schemeClr>
              </a:solidFill>
            </a:endParaRPr>
          </a:p>
          <a:p>
            <a:r>
              <a:rPr lang="en-US" sz="1200" b="1" u="sng" dirty="0">
                <a:solidFill>
                  <a:srgbClr val="C46916"/>
                </a:solidFill>
              </a:rPr>
              <a:t>PayPal:</a:t>
            </a:r>
            <a:r>
              <a:rPr lang="en-US" sz="1200" b="1" dirty="0">
                <a:solidFill>
                  <a:srgbClr val="C46916"/>
                </a:solidFill>
              </a:rPr>
              <a:t> </a:t>
            </a:r>
            <a:r>
              <a:rPr lang="en-US" sz="1200" dirty="0">
                <a:solidFill>
                  <a:schemeClr val="accent1">
                    <a:lumMod val="75000"/>
                  </a:schemeClr>
                </a:solidFill>
              </a:rPr>
              <a:t>“I love her progress with eye contact and social interaction! She has been much more affectionate and holds eye contact for as long as any other child. Special needs children are expensive, frustrating, scary and hard to understand. This program helped me be a better parent to my daughter's needs, which relieved a lot of stress and anxiety.”</a:t>
            </a:r>
          </a:p>
          <a:p>
            <a:endParaRPr lang="en-US" sz="500" dirty="0">
              <a:solidFill>
                <a:schemeClr val="accent1">
                  <a:lumMod val="75000"/>
                </a:schemeClr>
              </a:solidFill>
            </a:endParaRPr>
          </a:p>
          <a:p>
            <a:r>
              <a:rPr lang="en-US" sz="1200" b="1" u="sng" dirty="0">
                <a:solidFill>
                  <a:srgbClr val="C46916"/>
                </a:solidFill>
              </a:rPr>
              <a:t>Activision Blizzard</a:t>
            </a:r>
            <a:r>
              <a:rPr lang="en-US" sz="1200" b="1" dirty="0">
                <a:solidFill>
                  <a:srgbClr val="C46916"/>
                </a:solidFill>
              </a:rPr>
              <a:t>: </a:t>
            </a:r>
            <a:r>
              <a:rPr lang="en-US" sz="1200" dirty="0">
                <a:solidFill>
                  <a:schemeClr val="accent1">
                    <a:lumMod val="75000"/>
                  </a:schemeClr>
                </a:solidFill>
              </a:rPr>
              <a:t>“I think it is pretty amazing… ABA waitlists sometimes can be up to a year and this was paramount in my daughter's progress while we waited for a Therapist through insurance”</a:t>
            </a:r>
          </a:p>
          <a:p>
            <a:endParaRPr lang="en-US" sz="500" dirty="0">
              <a:solidFill>
                <a:schemeClr val="accent1">
                  <a:lumMod val="75000"/>
                </a:schemeClr>
              </a:solidFill>
            </a:endParaRPr>
          </a:p>
          <a:p>
            <a:r>
              <a:rPr lang="en-US" sz="1200" b="1" u="sng" dirty="0">
                <a:solidFill>
                  <a:srgbClr val="C46916"/>
                </a:solidFill>
              </a:rPr>
              <a:t>Amazon</a:t>
            </a:r>
            <a:r>
              <a:rPr lang="en-US" sz="1200" u="sng" dirty="0">
                <a:solidFill>
                  <a:srgbClr val="C46916"/>
                </a:solidFill>
              </a:rPr>
              <a:t>:</a:t>
            </a:r>
            <a:r>
              <a:rPr lang="en-US" sz="1200" dirty="0">
                <a:solidFill>
                  <a:srgbClr val="C46916"/>
                </a:solidFill>
              </a:rPr>
              <a:t> </a:t>
            </a:r>
            <a:r>
              <a:rPr lang="en-US" sz="1200" dirty="0">
                <a:solidFill>
                  <a:schemeClr val="accent1">
                    <a:lumMod val="75000"/>
                  </a:schemeClr>
                </a:solidFill>
              </a:rPr>
              <a:t> “I was struggling myself to help my son adjust to a new school environment. I felt like I was failing him as a parent. Rethink empowered me with a new approach to my son’s issue.”</a:t>
            </a:r>
          </a:p>
          <a:p>
            <a:endParaRPr lang="en-US" sz="500" dirty="0">
              <a:solidFill>
                <a:schemeClr val="accent1">
                  <a:lumMod val="75000"/>
                </a:schemeClr>
              </a:solidFill>
            </a:endParaRPr>
          </a:p>
          <a:p>
            <a:r>
              <a:rPr lang="en-US" sz="1200" b="1" u="sng" dirty="0">
                <a:solidFill>
                  <a:srgbClr val="C46916"/>
                </a:solidFill>
              </a:rPr>
              <a:t>Home Depot</a:t>
            </a:r>
            <a:r>
              <a:rPr lang="en-US" sz="1200" b="1" dirty="0">
                <a:solidFill>
                  <a:srgbClr val="C46916"/>
                </a:solidFill>
              </a:rPr>
              <a:t>: </a:t>
            </a:r>
            <a:r>
              <a:rPr lang="en-US" sz="1200" dirty="0">
                <a:solidFill>
                  <a:schemeClr val="accent1">
                    <a:lumMod val="75000"/>
                  </a:schemeClr>
                </a:solidFill>
              </a:rPr>
              <a:t>“I like that my employer cares about kids and families with special needs. It makes me feel they are more understanding about some of the challenges that families they employ are faced with.”</a:t>
            </a:r>
          </a:p>
          <a:p>
            <a:endParaRPr lang="en-US" sz="500" u="sng" dirty="0">
              <a:solidFill>
                <a:schemeClr val="accent1">
                  <a:lumMod val="75000"/>
                </a:schemeClr>
              </a:solidFill>
            </a:endParaRPr>
          </a:p>
          <a:p>
            <a:r>
              <a:rPr lang="en-US" sz="1200" b="1" u="sng" dirty="0">
                <a:solidFill>
                  <a:srgbClr val="C46916"/>
                </a:solidFill>
              </a:rPr>
              <a:t>Starbucks</a:t>
            </a:r>
            <a:r>
              <a:rPr lang="en-US" sz="1200" b="1" dirty="0">
                <a:solidFill>
                  <a:srgbClr val="C46916"/>
                </a:solidFill>
              </a:rPr>
              <a:t>: </a:t>
            </a:r>
            <a:r>
              <a:rPr lang="en-US" sz="1200" dirty="0">
                <a:solidFill>
                  <a:schemeClr val="accent1">
                    <a:lumMod val="75000"/>
                  </a:schemeClr>
                </a:solidFill>
              </a:rPr>
              <a:t>Every employer should have this available to their employees. Having a child with special needs is very challenging - to have one without many resources is even more challenging. This tool shows the employee you care about on more than just a “what does this employee do for me” level. It will also help alleviate some stress which would in turn increase production levels. </a:t>
            </a:r>
          </a:p>
        </p:txBody>
      </p:sp>
      <p:sp>
        <p:nvSpPr>
          <p:cNvPr id="20" name="Title 1"/>
          <p:cNvSpPr txBox="1">
            <a:spLocks/>
          </p:cNvSpPr>
          <p:nvPr/>
        </p:nvSpPr>
        <p:spPr>
          <a:xfrm>
            <a:off x="225013" y="27208"/>
            <a:ext cx="6359731" cy="495299"/>
          </a:xfrm>
          <a:prstGeom prst="rect">
            <a:avLst/>
          </a:prstGeom>
        </p:spPr>
        <p:txBody>
          <a:bodyPr vert="horz" lIns="0" tIns="34290" rIns="68580" bIns="34290" rtlCol="0" anchor="ctr">
            <a:normAutofit/>
          </a:bodyPr>
          <a:lstStyle>
            <a:lvl1pPr algn="l" defTabSz="685800" rtl="0" eaLnBrk="1" latinLnBrk="0" hangingPunct="1">
              <a:spcBef>
                <a:spcPct val="0"/>
              </a:spcBef>
              <a:buNone/>
              <a:defRPr sz="2100" kern="1200">
                <a:solidFill>
                  <a:schemeClr val="accent1"/>
                </a:solidFill>
                <a:latin typeface="+mj-lt"/>
                <a:ea typeface="+mj-ea"/>
                <a:cs typeface="+mj-cs"/>
              </a:defRPr>
            </a:lvl1pPr>
          </a:lstStyle>
          <a:p>
            <a:pPr defTabSz="342809">
              <a:lnSpc>
                <a:spcPct val="82000"/>
              </a:lnSpc>
              <a:spcAft>
                <a:spcPts val="600"/>
              </a:spcAft>
              <a:defRPr/>
            </a:pPr>
            <a:r>
              <a:rPr lang="en-GB" sz="2000" dirty="0"/>
              <a:t>User Feedback </a:t>
            </a:r>
          </a:p>
        </p:txBody>
      </p:sp>
      <p:sp>
        <p:nvSpPr>
          <p:cNvPr id="23" name="Subtitle 2">
            <a:extLst>
              <a:ext uri="{FF2B5EF4-FFF2-40B4-BE49-F238E27FC236}">
                <a16:creationId xmlns:a16="http://schemas.microsoft.com/office/drawing/2014/main" id="{76F14F63-38D5-42A2-9381-314EC6B69B06}"/>
              </a:ext>
            </a:extLst>
          </p:cNvPr>
          <p:cNvSpPr txBox="1">
            <a:spLocks/>
          </p:cNvSpPr>
          <p:nvPr/>
        </p:nvSpPr>
        <p:spPr>
          <a:xfrm>
            <a:off x="234639" y="421439"/>
            <a:ext cx="6172200" cy="304800"/>
          </a:xfrm>
          <a:prstGeom prst="rect">
            <a:avLst/>
          </a:prstGeom>
        </p:spPr>
        <p:txBody>
          <a:bodyPr vert="horz" lIns="0" tIns="0" rIns="0" bIns="0" rtlCol="0">
            <a:normAutofit/>
          </a:bodyPr>
          <a:lstStyle>
            <a:lvl1pPr marL="257175" indent="-257175" algn="l" defTabSz="685800" rtl="0" eaLnBrk="1" latinLnBrk="0" hangingPunct="1">
              <a:lnSpc>
                <a:spcPct val="120000"/>
              </a:lnSpc>
              <a:spcBef>
                <a:spcPts val="0"/>
              </a:spcBef>
              <a:buClr>
                <a:schemeClr val="accent3"/>
              </a:buClr>
              <a:buFont typeface="Arial" panose="020B0604020202020204" pitchFamily="34" charset="0"/>
              <a:buChar char="•"/>
              <a:defRPr sz="1350" kern="1200">
                <a:solidFill>
                  <a:schemeClr val="accent1"/>
                </a:solidFill>
                <a:latin typeface="+mn-lt"/>
                <a:ea typeface="+mn-ea"/>
                <a:cs typeface="+mn-cs"/>
              </a:defRPr>
            </a:lvl1pPr>
            <a:lvl2pPr marL="557213" indent="-214313" algn="l" defTabSz="685800" rtl="0" eaLnBrk="1" latinLnBrk="0" hangingPunct="1">
              <a:lnSpc>
                <a:spcPct val="120000"/>
              </a:lnSpc>
              <a:spcBef>
                <a:spcPts val="0"/>
              </a:spcBef>
              <a:buClr>
                <a:schemeClr val="accent3"/>
              </a:buClr>
              <a:buFont typeface="Arial" panose="020B0604020202020204" pitchFamily="34" charset="0"/>
              <a:buChar char="•"/>
              <a:defRPr sz="1200" kern="1200">
                <a:solidFill>
                  <a:schemeClr val="accent1"/>
                </a:solidFill>
                <a:latin typeface="+mn-lt"/>
                <a:ea typeface="+mn-ea"/>
                <a:cs typeface="+mn-cs"/>
              </a:defRPr>
            </a:lvl2pPr>
            <a:lvl3pPr marL="857250" indent="-171450" algn="l" defTabSz="685800" rtl="0" eaLnBrk="1" latinLnBrk="0" hangingPunct="1">
              <a:lnSpc>
                <a:spcPct val="120000"/>
              </a:lnSpc>
              <a:spcBef>
                <a:spcPts val="0"/>
              </a:spcBef>
              <a:buClr>
                <a:schemeClr val="accent3"/>
              </a:buClr>
              <a:buFont typeface="Arial" panose="020B0604020202020204" pitchFamily="34" charset="0"/>
              <a:buChar char="•"/>
              <a:defRPr sz="1050" kern="1200">
                <a:solidFill>
                  <a:schemeClr val="accent1"/>
                </a:solidFill>
                <a:latin typeface="+mn-lt"/>
                <a:ea typeface="+mn-ea"/>
                <a:cs typeface="+mn-cs"/>
              </a:defRPr>
            </a:lvl3pPr>
            <a:lvl4pPr marL="1200150" indent="-17145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accent1"/>
                </a:solidFill>
                <a:latin typeface="+mn-lt"/>
                <a:ea typeface="+mn-ea"/>
                <a:cs typeface="+mn-cs"/>
              </a:defRPr>
            </a:lvl4pPr>
            <a:lvl5pPr marL="1543050" indent="-17145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accent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050" cap="all" spc="75" dirty="0">
                <a:solidFill>
                  <a:schemeClr val="accent2"/>
                </a:solidFill>
              </a:rPr>
              <a:t>Collected via user site submissions | Fall 2017</a:t>
            </a:r>
          </a:p>
        </p:txBody>
      </p:sp>
    </p:spTree>
    <p:extLst>
      <p:ext uri="{BB962C8B-B14F-4D97-AF65-F5344CB8AC3E}">
        <p14:creationId xmlns:p14="http://schemas.microsoft.com/office/powerpoint/2010/main" val="76898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7871" b="7594"/>
          <a:stretch/>
        </p:blipFill>
        <p:spPr>
          <a:xfrm>
            <a:off x="119063" y="1529039"/>
            <a:ext cx="3357562" cy="3617122"/>
          </a:xfrm>
          <a:prstGeom prst="rect">
            <a:avLst/>
          </a:prstGeom>
        </p:spPr>
      </p:pic>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2454" name="think-cell Slide" r:id="rId6" imgW="317" imgH="318" progId="TCLayout.ActiveDocument.1">
                  <p:embed/>
                </p:oleObj>
              </mc:Choice>
              <mc:Fallback>
                <p:oleObj name="think-cell Slide" r:id="rId6" imgW="317" imgH="318" progId="TCLayout.ActiveDocument.1">
                  <p:embed/>
                  <p:pic>
                    <p:nvPicPr>
                      <p:cNvPr id="6" name="Object 5" hidden="1"/>
                      <p:cNvPicPr/>
                      <p:nvPr/>
                    </p:nvPicPr>
                    <p:blipFill>
                      <a:blip r:embed="rId7"/>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a:xfrm>
            <a:off x="247650" y="101601"/>
            <a:ext cx="6172200" cy="660399"/>
          </a:xfrm>
        </p:spPr>
        <p:txBody>
          <a:bodyPr>
            <a:normAutofit/>
          </a:bodyPr>
          <a:lstStyle/>
          <a:p>
            <a:r>
              <a:rPr lang="en-US" dirty="0">
                <a:solidFill>
                  <a:srgbClr val="3F6680"/>
                </a:solidFill>
              </a:rPr>
              <a:t>Adulthood: Neurodiversity &amp;</a:t>
            </a:r>
            <a:r>
              <a:rPr lang="en-US" dirty="0"/>
              <a:t> Its Importance</a:t>
            </a:r>
            <a:endParaRPr lang="en-GB" dirty="0"/>
          </a:p>
        </p:txBody>
      </p:sp>
      <p:sp>
        <p:nvSpPr>
          <p:cNvPr id="12"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sp>
        <p:nvSpPr>
          <p:cNvPr id="7" name="Rectangle 6"/>
          <p:cNvSpPr/>
          <p:nvPr/>
        </p:nvSpPr>
        <p:spPr>
          <a:xfrm>
            <a:off x="180975" y="737493"/>
            <a:ext cx="6419850" cy="523220"/>
          </a:xfrm>
          <a:prstGeom prst="rect">
            <a:avLst/>
          </a:prstGeom>
        </p:spPr>
        <p:txBody>
          <a:bodyPr wrap="square">
            <a:spAutoFit/>
          </a:bodyPr>
          <a:lstStyle/>
          <a:p>
            <a:r>
              <a:rPr lang="en-US" sz="1400" dirty="0">
                <a:solidFill>
                  <a:srgbClr val="E67E22"/>
                </a:solidFill>
              </a:rPr>
              <a:t>Neurodiversity includes neurological conditions such as autism spectrum disorder, developmental delays, ADHD, social anxiety disorders, dyslexia, etc.</a:t>
            </a:r>
          </a:p>
        </p:txBody>
      </p:sp>
      <p:sp>
        <p:nvSpPr>
          <p:cNvPr id="8" name="Rectangle 7">
            <a:extLst>
              <a:ext uri="{FF2B5EF4-FFF2-40B4-BE49-F238E27FC236}">
                <a16:creationId xmlns:a16="http://schemas.microsoft.com/office/drawing/2014/main" id="{7CD03E41-5010-4468-8B2F-82D0CD4E7AF4}"/>
              </a:ext>
            </a:extLst>
          </p:cNvPr>
          <p:cNvSpPr/>
          <p:nvPr/>
        </p:nvSpPr>
        <p:spPr>
          <a:xfrm>
            <a:off x="3333750" y="1614628"/>
            <a:ext cx="3202094" cy="2893100"/>
          </a:xfrm>
          <a:prstGeom prst="rect">
            <a:avLst/>
          </a:prstGeom>
        </p:spPr>
        <p:txBody>
          <a:bodyPr wrap="square">
            <a:spAutoFit/>
          </a:bodyPr>
          <a:lstStyle/>
          <a:p>
            <a:r>
              <a:rPr lang="en-US" sz="1400" dirty="0">
                <a:solidFill>
                  <a:srgbClr val="3F6680"/>
                </a:solidFill>
              </a:rPr>
              <a:t>Much like there are advantages gained from having employees that span many diverse backgrounds, cultures, genders, </a:t>
            </a:r>
            <a:r>
              <a:rPr lang="en-US" sz="1400" dirty="0" err="1">
                <a:solidFill>
                  <a:srgbClr val="3F6680"/>
                </a:solidFill>
              </a:rPr>
              <a:t>etc</a:t>
            </a:r>
            <a:r>
              <a:rPr lang="en-US" sz="1400" dirty="0">
                <a:solidFill>
                  <a:srgbClr val="3F6680"/>
                </a:solidFill>
              </a:rPr>
              <a:t> - those with a neurodiverse condition have much to offer. </a:t>
            </a:r>
          </a:p>
          <a:p>
            <a:endParaRPr lang="en-US" sz="1400" dirty="0">
              <a:solidFill>
                <a:srgbClr val="3F6680"/>
              </a:solidFill>
            </a:endParaRPr>
          </a:p>
          <a:p>
            <a:r>
              <a:rPr lang="en-US" sz="1400" dirty="0">
                <a:solidFill>
                  <a:srgbClr val="3F6680"/>
                </a:solidFill>
              </a:rPr>
              <a:t>Because neurodiverse individuals are wired differently from “neurotypical” people, they are more direct, and can bring new perspectives to a company’s efforts to create or recognize value.</a:t>
            </a:r>
          </a:p>
        </p:txBody>
      </p:sp>
    </p:spTree>
    <p:extLst>
      <p:ext uri="{BB962C8B-B14F-4D97-AF65-F5344CB8AC3E}">
        <p14:creationId xmlns:p14="http://schemas.microsoft.com/office/powerpoint/2010/main" val="224575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3478"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Current Market Situation</a:t>
            </a:r>
            <a:endParaRPr lang="en-GB" dirty="0"/>
          </a:p>
        </p:txBody>
      </p:sp>
      <p:sp>
        <p:nvSpPr>
          <p:cNvPr id="12"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sp>
        <p:nvSpPr>
          <p:cNvPr id="8" name="Rectangle 7"/>
          <p:cNvSpPr/>
          <p:nvPr/>
        </p:nvSpPr>
        <p:spPr>
          <a:xfrm>
            <a:off x="2698750" y="1299772"/>
            <a:ext cx="3937000" cy="2677656"/>
          </a:xfrm>
          <a:prstGeom prst="rect">
            <a:avLst/>
          </a:prstGeom>
        </p:spPr>
        <p:txBody>
          <a:bodyPr wrap="square">
            <a:spAutoFit/>
          </a:bodyPr>
          <a:lstStyle/>
          <a:p>
            <a:r>
              <a:rPr lang="en-US" sz="1400" dirty="0">
                <a:solidFill>
                  <a:schemeClr val="tx2"/>
                </a:solidFill>
              </a:rPr>
              <a:t>Neurodiverse individuals bring strong skills and talents to markets that currently have a shortage of workers. The neurodiverse population is an untapped talent pool </a:t>
            </a:r>
            <a:r>
              <a:rPr lang="en-US" sz="1400" u="sng" dirty="0">
                <a:solidFill>
                  <a:schemeClr val="tx2"/>
                </a:solidFill>
              </a:rPr>
              <a:t>with unemployment as high as 80%.</a:t>
            </a:r>
          </a:p>
          <a:p>
            <a:endParaRPr lang="en-US" sz="1400" dirty="0">
              <a:solidFill>
                <a:schemeClr val="tx2"/>
              </a:solidFill>
            </a:endParaRPr>
          </a:p>
          <a:p>
            <a:r>
              <a:rPr lang="en-US" sz="1400" b="1" dirty="0">
                <a:solidFill>
                  <a:schemeClr val="tx2"/>
                </a:solidFill>
              </a:rPr>
              <a:t>Neurodiverse individuals excel in:</a:t>
            </a:r>
          </a:p>
          <a:p>
            <a:endParaRPr lang="en-US" sz="1400" dirty="0">
              <a:solidFill>
                <a:schemeClr val="tx2"/>
              </a:solidFill>
            </a:endParaRPr>
          </a:p>
          <a:p>
            <a:pPr marL="285750" indent="-285750">
              <a:buFont typeface="Arial" charset="0"/>
              <a:buChar char="•"/>
            </a:pPr>
            <a:r>
              <a:rPr lang="en-US" sz="1400" dirty="0">
                <a:solidFill>
                  <a:schemeClr val="tx2"/>
                </a:solidFill>
              </a:rPr>
              <a:t>Data analytics and IT services</a:t>
            </a:r>
          </a:p>
          <a:p>
            <a:pPr marL="285750" indent="-285750">
              <a:buFont typeface="Arial" charset="0"/>
              <a:buChar char="•"/>
            </a:pPr>
            <a:r>
              <a:rPr lang="en-US" sz="1400" dirty="0">
                <a:solidFill>
                  <a:schemeClr val="tx2"/>
                </a:solidFill>
              </a:rPr>
              <a:t>Pattern recognition</a:t>
            </a:r>
          </a:p>
          <a:p>
            <a:pPr marL="285750" indent="-285750">
              <a:buFont typeface="Arial" charset="0"/>
              <a:buChar char="•"/>
            </a:pPr>
            <a:r>
              <a:rPr lang="en-US" sz="1400" dirty="0">
                <a:solidFill>
                  <a:schemeClr val="tx2"/>
                </a:solidFill>
              </a:rPr>
              <a:t>Memory</a:t>
            </a:r>
          </a:p>
          <a:p>
            <a:pPr marL="285750" indent="-285750">
              <a:buFont typeface="Arial" charset="0"/>
              <a:buChar char="•"/>
            </a:pPr>
            <a:r>
              <a:rPr lang="en-US" sz="1400" dirty="0">
                <a:solidFill>
                  <a:schemeClr val="tx2"/>
                </a:solidFill>
              </a:rPr>
              <a:t>Mathematics</a:t>
            </a:r>
          </a:p>
        </p:txBody>
      </p:sp>
      <p:sp>
        <p:nvSpPr>
          <p:cNvPr id="9" name="Oval 8"/>
          <p:cNvSpPr/>
          <p:nvPr/>
        </p:nvSpPr>
        <p:spPr>
          <a:xfrm>
            <a:off x="620583" y="1299772"/>
            <a:ext cx="1654924" cy="1654924"/>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US" sz="1200" dirty="0"/>
          </a:p>
        </p:txBody>
      </p:sp>
      <p:sp>
        <p:nvSpPr>
          <p:cNvPr id="10" name="Rectangle 9"/>
          <p:cNvSpPr/>
          <p:nvPr/>
        </p:nvSpPr>
        <p:spPr>
          <a:xfrm>
            <a:off x="552695" y="3070163"/>
            <a:ext cx="1790700" cy="400110"/>
          </a:xfrm>
          <a:prstGeom prst="rect">
            <a:avLst/>
          </a:prstGeom>
        </p:spPr>
        <p:txBody>
          <a:bodyPr wrap="square">
            <a:spAutoFit/>
          </a:bodyPr>
          <a:lstStyle/>
          <a:p>
            <a:pPr algn="ctr"/>
            <a:r>
              <a:rPr lang="en-US" sz="1000" dirty="0">
                <a:solidFill>
                  <a:srgbClr val="E67E22"/>
                </a:solidFill>
              </a:rPr>
              <a:t>Estimated shortage of IT workers by 2020 in the EU.</a:t>
            </a:r>
          </a:p>
        </p:txBody>
      </p:sp>
      <p:sp>
        <p:nvSpPr>
          <p:cNvPr id="11" name="Rectangle 10"/>
          <p:cNvSpPr/>
          <p:nvPr/>
        </p:nvSpPr>
        <p:spPr>
          <a:xfrm>
            <a:off x="527295" y="1928574"/>
            <a:ext cx="1841500" cy="462291"/>
          </a:xfrm>
          <a:prstGeom prst="rect">
            <a:avLst/>
          </a:prstGeom>
        </p:spPr>
        <p:txBody>
          <a:bodyPr wrap="square">
            <a:spAutoFit/>
          </a:bodyPr>
          <a:lstStyle/>
          <a:p>
            <a:pPr algn="ctr"/>
            <a:r>
              <a:rPr lang="en-US" sz="2400" b="1" dirty="0">
                <a:solidFill>
                  <a:schemeClr val="bg1"/>
                </a:solidFill>
              </a:rPr>
              <a:t>800,000</a:t>
            </a:r>
          </a:p>
        </p:txBody>
      </p:sp>
    </p:spTree>
    <p:extLst>
      <p:ext uri="{BB962C8B-B14F-4D97-AF65-F5344CB8AC3E}">
        <p14:creationId xmlns:p14="http://schemas.microsoft.com/office/powerpoint/2010/main" val="34427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1" y="783066"/>
            <a:ext cx="3378200" cy="4360433"/>
          </a:xfrm>
          <a:prstGeom prst="rect">
            <a:avLst/>
          </a:prstGeom>
        </p:spPr>
      </p:pic>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4502"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Challenges Hiring Neurodiverse Individuals</a:t>
            </a:r>
            <a:endParaRPr lang="en-GB" dirty="0"/>
          </a:p>
        </p:txBody>
      </p:sp>
      <p:sp>
        <p:nvSpPr>
          <p:cNvPr id="12"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sp>
        <p:nvSpPr>
          <p:cNvPr id="7" name="Rectangle 6"/>
          <p:cNvSpPr/>
          <p:nvPr/>
        </p:nvSpPr>
        <p:spPr>
          <a:xfrm>
            <a:off x="3491487" y="1215779"/>
            <a:ext cx="3023613" cy="2862322"/>
          </a:xfrm>
          <a:prstGeom prst="rect">
            <a:avLst/>
          </a:prstGeom>
        </p:spPr>
        <p:txBody>
          <a:bodyPr wrap="square">
            <a:spAutoFit/>
          </a:bodyPr>
          <a:lstStyle/>
          <a:p>
            <a:r>
              <a:rPr lang="en-US" sz="1200" b="1" dirty="0">
                <a:solidFill>
                  <a:schemeClr val="tx2"/>
                </a:solidFill>
              </a:rPr>
              <a:t>Interviewing is a weak point</a:t>
            </a:r>
          </a:p>
          <a:p>
            <a:pPr marL="171450" indent="-171450">
              <a:buFont typeface="Arial" charset="0"/>
              <a:buChar char="•"/>
            </a:pPr>
            <a:r>
              <a:rPr lang="en-US" sz="1200" dirty="0">
                <a:solidFill>
                  <a:schemeClr val="tx2"/>
                </a:solidFill>
              </a:rPr>
              <a:t>Poor eye contact</a:t>
            </a:r>
          </a:p>
          <a:p>
            <a:pPr marL="171450" indent="-171450">
              <a:buFont typeface="Arial" charset="0"/>
              <a:buChar char="•"/>
            </a:pPr>
            <a:r>
              <a:rPr lang="en-US" sz="1200" dirty="0">
                <a:solidFill>
                  <a:schemeClr val="tx2"/>
                </a:solidFill>
              </a:rPr>
              <a:t>Prone to conversational tangents</a:t>
            </a:r>
          </a:p>
          <a:p>
            <a:pPr marL="171450" indent="-171450">
              <a:buFont typeface="Arial" charset="0"/>
              <a:buChar char="•"/>
            </a:pPr>
            <a:r>
              <a:rPr lang="en-US" sz="1200" dirty="0">
                <a:solidFill>
                  <a:schemeClr val="tx2"/>
                </a:solidFill>
              </a:rPr>
              <a:t>Overly honest about weaknesses</a:t>
            </a:r>
          </a:p>
          <a:p>
            <a:pPr marL="171450" indent="-171450">
              <a:buFont typeface="Arial" charset="0"/>
              <a:buChar char="•"/>
            </a:pPr>
            <a:r>
              <a:rPr lang="en-US" sz="1200" dirty="0">
                <a:solidFill>
                  <a:schemeClr val="tx2"/>
                </a:solidFill>
              </a:rPr>
              <a:t>Confidence problems</a:t>
            </a:r>
          </a:p>
          <a:p>
            <a:pPr lvl="1"/>
            <a:endParaRPr lang="en-US" sz="1200" dirty="0">
              <a:solidFill>
                <a:schemeClr val="tx2"/>
              </a:solidFill>
            </a:endParaRPr>
          </a:p>
          <a:p>
            <a:pPr lvl="1"/>
            <a:endParaRPr lang="en-US" sz="1200" dirty="0">
              <a:solidFill>
                <a:schemeClr val="tx2"/>
              </a:solidFill>
            </a:endParaRPr>
          </a:p>
          <a:p>
            <a:pPr marL="171450" indent="-171450">
              <a:buFont typeface="Arial" charset="0"/>
              <a:buChar char="•"/>
            </a:pPr>
            <a:r>
              <a:rPr lang="en-US" sz="1200" dirty="0">
                <a:solidFill>
                  <a:schemeClr val="tx2"/>
                </a:solidFill>
              </a:rPr>
              <a:t>Need to adjust individual work contexts and allow deviation from established practices</a:t>
            </a:r>
          </a:p>
          <a:p>
            <a:pPr marL="171450" indent="-171450">
              <a:buFont typeface="Arial" charset="0"/>
              <a:buChar char="•"/>
            </a:pPr>
            <a:r>
              <a:rPr lang="en-US" sz="1200" dirty="0">
                <a:solidFill>
                  <a:schemeClr val="tx2"/>
                </a:solidFill>
              </a:rPr>
              <a:t>Difficult for managers at large companies to sift away from compliance through standardization</a:t>
            </a:r>
          </a:p>
          <a:p>
            <a:pPr marL="171450" indent="-171450">
              <a:buFont typeface="Arial" charset="0"/>
              <a:buChar char="•"/>
            </a:pPr>
            <a:r>
              <a:rPr lang="en-US" sz="1200" dirty="0">
                <a:solidFill>
                  <a:schemeClr val="tx2"/>
                </a:solidFill>
              </a:rPr>
              <a:t>Need for managers to tailor individual work settings</a:t>
            </a:r>
          </a:p>
        </p:txBody>
      </p:sp>
    </p:spTree>
    <p:extLst>
      <p:ext uri="{BB962C8B-B14F-4D97-AF65-F5344CB8AC3E}">
        <p14:creationId xmlns:p14="http://schemas.microsoft.com/office/powerpoint/2010/main" val="74442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5526"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The Case for Neurodiversity</a:t>
            </a:r>
            <a:endParaRPr lang="en-GB" dirty="0"/>
          </a:p>
        </p:txBody>
      </p:sp>
      <p:sp>
        <p:nvSpPr>
          <p:cNvPr id="12" name="Footer Placeholder 2"/>
          <p:cNvSpPr>
            <a:spLocks noGrp="1"/>
          </p:cNvSpPr>
          <p:nvPr>
            <p:ph type="ftr" sz="quarter" idx="11"/>
          </p:nvPr>
        </p:nvSpPr>
        <p:spPr>
          <a:xfrm>
            <a:off x="356755" y="4906613"/>
            <a:ext cx="5532161" cy="205383"/>
          </a:xfrm>
        </p:spPr>
        <p:txBody>
          <a:bodyPr/>
          <a:lstStyle/>
          <a:p>
            <a:r>
              <a:rPr lang="en-US" dirty="0"/>
              <a:t>©2017 Rethink. All rights reserved.</a:t>
            </a:r>
            <a:endParaRPr lang="en-GB" dirty="0"/>
          </a:p>
        </p:txBody>
      </p:sp>
      <p:sp>
        <p:nvSpPr>
          <p:cNvPr id="8" name="Oval 7"/>
          <p:cNvSpPr/>
          <p:nvPr/>
        </p:nvSpPr>
        <p:spPr>
          <a:xfrm>
            <a:off x="356755" y="1433749"/>
            <a:ext cx="1112602" cy="1112602"/>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Productivity</a:t>
            </a:r>
          </a:p>
          <a:p>
            <a:pPr algn="ctr"/>
            <a:r>
              <a:rPr lang="en-US" sz="1000" dirty="0"/>
              <a:t>Gains</a:t>
            </a:r>
          </a:p>
        </p:txBody>
      </p:sp>
      <p:sp>
        <p:nvSpPr>
          <p:cNvPr id="9" name="Oval 8"/>
          <p:cNvSpPr/>
          <p:nvPr/>
        </p:nvSpPr>
        <p:spPr>
          <a:xfrm>
            <a:off x="1587647" y="1433749"/>
            <a:ext cx="1112602" cy="1112602"/>
          </a:xfrm>
          <a:prstGeom prst="ellipse">
            <a:avLst/>
          </a:prstGeom>
          <a:solidFill>
            <a:schemeClr val="accent1"/>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Quality</a:t>
            </a:r>
          </a:p>
          <a:p>
            <a:pPr algn="ctr"/>
            <a:r>
              <a:rPr lang="en-US" sz="1000" dirty="0"/>
              <a:t>Improvement</a:t>
            </a:r>
          </a:p>
        </p:txBody>
      </p:sp>
      <p:sp>
        <p:nvSpPr>
          <p:cNvPr id="10" name="Oval 9"/>
          <p:cNvSpPr/>
          <p:nvPr/>
        </p:nvSpPr>
        <p:spPr>
          <a:xfrm>
            <a:off x="2818539" y="1433749"/>
            <a:ext cx="1112602" cy="1112602"/>
          </a:xfrm>
          <a:prstGeom prst="ellipse">
            <a:avLst/>
          </a:prstGeom>
          <a:solidFill>
            <a:schemeClr val="accent2"/>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Boost</a:t>
            </a:r>
          </a:p>
          <a:p>
            <a:pPr algn="ctr"/>
            <a:r>
              <a:rPr lang="en-US" sz="1000" dirty="0"/>
              <a:t>Innovation</a:t>
            </a:r>
          </a:p>
        </p:txBody>
      </p:sp>
      <p:sp>
        <p:nvSpPr>
          <p:cNvPr id="11" name="Oval 10"/>
          <p:cNvSpPr/>
          <p:nvPr/>
        </p:nvSpPr>
        <p:spPr>
          <a:xfrm>
            <a:off x="4049431" y="1433749"/>
            <a:ext cx="1112602" cy="1112602"/>
          </a:xfrm>
          <a:prstGeom prst="ellipse">
            <a:avLst/>
          </a:prstGeom>
          <a:solidFill>
            <a:schemeClr val="accent5"/>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Increase</a:t>
            </a:r>
          </a:p>
          <a:p>
            <a:pPr algn="ctr"/>
            <a:r>
              <a:rPr lang="en-US" sz="1000" dirty="0"/>
              <a:t>Engagement</a:t>
            </a:r>
          </a:p>
        </p:txBody>
      </p:sp>
      <p:sp>
        <p:nvSpPr>
          <p:cNvPr id="13" name="Oval 12"/>
          <p:cNvSpPr/>
          <p:nvPr/>
        </p:nvSpPr>
        <p:spPr>
          <a:xfrm>
            <a:off x="5280322" y="1377741"/>
            <a:ext cx="1112602" cy="1112602"/>
          </a:xfrm>
          <a:prstGeom prst="ellipse">
            <a:avLst/>
          </a:prstGeom>
          <a:solidFill>
            <a:schemeClr val="accent6"/>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Join Leading</a:t>
            </a:r>
          </a:p>
          <a:p>
            <a:pPr algn="ctr"/>
            <a:r>
              <a:rPr lang="en-US" sz="1000" dirty="0"/>
              <a:t>Brands</a:t>
            </a:r>
          </a:p>
        </p:txBody>
      </p:sp>
      <p:sp>
        <p:nvSpPr>
          <p:cNvPr id="14" name="Rectangle 13"/>
          <p:cNvSpPr/>
          <p:nvPr/>
        </p:nvSpPr>
        <p:spPr>
          <a:xfrm>
            <a:off x="322759" y="2717747"/>
            <a:ext cx="1168155" cy="954107"/>
          </a:xfrm>
          <a:prstGeom prst="rect">
            <a:avLst/>
          </a:prstGeom>
        </p:spPr>
        <p:txBody>
          <a:bodyPr wrap="square">
            <a:spAutoFit/>
          </a:bodyPr>
          <a:lstStyle/>
          <a:p>
            <a:pPr algn="ctr"/>
            <a:r>
              <a:rPr lang="en-US" sz="800" dirty="0">
                <a:solidFill>
                  <a:srgbClr val="3F6680"/>
                </a:solidFill>
              </a:rPr>
              <a:t>Up to 30% more productive. </a:t>
            </a:r>
          </a:p>
          <a:p>
            <a:pPr algn="ctr"/>
            <a:endParaRPr lang="en-US" sz="800" dirty="0">
              <a:solidFill>
                <a:srgbClr val="3F6680"/>
              </a:solidFill>
            </a:endParaRPr>
          </a:p>
          <a:p>
            <a:pPr algn="ctr"/>
            <a:r>
              <a:rPr lang="en-US" sz="800" dirty="0">
                <a:solidFill>
                  <a:srgbClr val="3F6680"/>
                </a:solidFill>
              </a:rPr>
              <a:t>(Results from Australia’s Department of Human Services.)</a:t>
            </a:r>
          </a:p>
        </p:txBody>
      </p:sp>
      <p:sp>
        <p:nvSpPr>
          <p:cNvPr id="15" name="Rectangle 14"/>
          <p:cNvSpPr/>
          <p:nvPr/>
        </p:nvSpPr>
        <p:spPr>
          <a:xfrm>
            <a:off x="1587647" y="2717747"/>
            <a:ext cx="1168155" cy="830997"/>
          </a:xfrm>
          <a:prstGeom prst="rect">
            <a:avLst/>
          </a:prstGeom>
        </p:spPr>
        <p:txBody>
          <a:bodyPr wrap="square">
            <a:spAutoFit/>
          </a:bodyPr>
          <a:lstStyle/>
          <a:p>
            <a:pPr algn="ctr"/>
            <a:r>
              <a:rPr lang="en-US" sz="800" dirty="0">
                <a:solidFill>
                  <a:srgbClr val="3F6680"/>
                </a:solidFill>
              </a:rPr>
              <a:t>Superior results spotting patterns.</a:t>
            </a:r>
          </a:p>
          <a:p>
            <a:pPr algn="ctr"/>
            <a:endParaRPr lang="en-US" sz="800" dirty="0">
              <a:solidFill>
                <a:srgbClr val="3F6680"/>
              </a:solidFill>
            </a:endParaRPr>
          </a:p>
          <a:p>
            <a:pPr algn="ctr"/>
            <a:r>
              <a:rPr lang="en-US" sz="800" dirty="0">
                <a:solidFill>
                  <a:srgbClr val="3F6680"/>
                </a:solidFill>
              </a:rPr>
              <a:t>(Israeli Defense Forces Special Intelligent Unit)</a:t>
            </a:r>
          </a:p>
        </p:txBody>
      </p:sp>
      <p:sp>
        <p:nvSpPr>
          <p:cNvPr id="16" name="Rectangle 15"/>
          <p:cNvSpPr/>
          <p:nvPr/>
        </p:nvSpPr>
        <p:spPr>
          <a:xfrm>
            <a:off x="2844922" y="2717747"/>
            <a:ext cx="1168155" cy="1200329"/>
          </a:xfrm>
          <a:prstGeom prst="rect">
            <a:avLst/>
          </a:prstGeom>
        </p:spPr>
        <p:txBody>
          <a:bodyPr wrap="square">
            <a:spAutoFit/>
          </a:bodyPr>
          <a:lstStyle/>
          <a:p>
            <a:pPr algn="ctr"/>
            <a:r>
              <a:rPr lang="en-US" sz="800" dirty="0">
                <a:solidFill>
                  <a:srgbClr val="3F6680"/>
                </a:solidFill>
              </a:rPr>
              <a:t>Access to more talent.</a:t>
            </a:r>
          </a:p>
          <a:p>
            <a:pPr algn="ctr"/>
            <a:endParaRPr lang="en-US" sz="800" dirty="0">
              <a:solidFill>
                <a:srgbClr val="3F6680"/>
              </a:solidFill>
            </a:endParaRPr>
          </a:p>
          <a:p>
            <a:pPr algn="ctr"/>
            <a:r>
              <a:rPr lang="en-US" sz="800" dirty="0">
                <a:solidFill>
                  <a:srgbClr val="3F6680"/>
                </a:solidFill>
              </a:rPr>
              <a:t>Diverse perspectives help companies solve problems and become more effective competitors.</a:t>
            </a:r>
          </a:p>
        </p:txBody>
      </p:sp>
      <p:sp>
        <p:nvSpPr>
          <p:cNvPr id="17" name="Rectangle 16"/>
          <p:cNvSpPr/>
          <p:nvPr/>
        </p:nvSpPr>
        <p:spPr>
          <a:xfrm>
            <a:off x="4049431" y="2717747"/>
            <a:ext cx="1168155" cy="461665"/>
          </a:xfrm>
          <a:prstGeom prst="rect">
            <a:avLst/>
          </a:prstGeom>
        </p:spPr>
        <p:txBody>
          <a:bodyPr wrap="square">
            <a:spAutoFit/>
          </a:bodyPr>
          <a:lstStyle/>
          <a:p>
            <a:pPr algn="ctr"/>
            <a:r>
              <a:rPr lang="en-US" sz="800" dirty="0">
                <a:solidFill>
                  <a:srgbClr val="3F6680"/>
                </a:solidFill>
              </a:rPr>
              <a:t>Reputational benefits as good corporate citizens.</a:t>
            </a:r>
          </a:p>
        </p:txBody>
      </p:sp>
      <p:sp>
        <p:nvSpPr>
          <p:cNvPr id="18" name="Rectangle 17"/>
          <p:cNvSpPr/>
          <p:nvPr/>
        </p:nvSpPr>
        <p:spPr>
          <a:xfrm>
            <a:off x="5280322" y="2717747"/>
            <a:ext cx="1168155" cy="954107"/>
          </a:xfrm>
          <a:prstGeom prst="rect">
            <a:avLst/>
          </a:prstGeom>
        </p:spPr>
        <p:txBody>
          <a:bodyPr wrap="square">
            <a:spAutoFit/>
          </a:bodyPr>
          <a:lstStyle/>
          <a:p>
            <a:pPr algn="ctr"/>
            <a:r>
              <a:rPr lang="en-US" sz="800" dirty="0">
                <a:solidFill>
                  <a:srgbClr val="3F6680"/>
                </a:solidFill>
              </a:rPr>
              <a:t>Neurodiversity is embraced by leading brands such as; SAP, HP, Microsoft, Willis Towers Watson, and Ernst &amp; Young.</a:t>
            </a:r>
          </a:p>
        </p:txBody>
      </p:sp>
    </p:spTree>
    <p:extLst>
      <p:ext uri="{BB962C8B-B14F-4D97-AF65-F5344CB8AC3E}">
        <p14:creationId xmlns:p14="http://schemas.microsoft.com/office/powerpoint/2010/main" val="101780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33904" b="1652"/>
          <a:stretch/>
        </p:blipFill>
        <p:spPr>
          <a:xfrm>
            <a:off x="5162033" y="216343"/>
            <a:ext cx="1695967" cy="4927157"/>
          </a:xfrm>
          <a:prstGeom prst="rect">
            <a:avLst/>
          </a:prstGeom>
        </p:spPr>
      </p:pic>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6550"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A Successful Neurodiversity Program</a:t>
            </a:r>
            <a:endParaRPr lang="en-GB" dirty="0"/>
          </a:p>
        </p:txBody>
      </p:sp>
      <p:sp>
        <p:nvSpPr>
          <p:cNvPr id="12" name="Footer Placeholder 2"/>
          <p:cNvSpPr>
            <a:spLocks noGrp="1"/>
          </p:cNvSpPr>
          <p:nvPr>
            <p:ph type="ftr" sz="quarter" idx="11"/>
          </p:nvPr>
        </p:nvSpPr>
        <p:spPr>
          <a:xfrm>
            <a:off x="356755" y="4906613"/>
            <a:ext cx="5532161" cy="205383"/>
          </a:xfrm>
        </p:spPr>
        <p:txBody>
          <a:bodyPr/>
          <a:lstStyle/>
          <a:p>
            <a:r>
              <a:rPr lang="en-US" dirty="0"/>
              <a:t>©2017 Rethink. All rights reserved.</a:t>
            </a:r>
            <a:endParaRPr lang="en-GB" dirty="0"/>
          </a:p>
        </p:txBody>
      </p:sp>
      <p:sp>
        <p:nvSpPr>
          <p:cNvPr id="8" name="Oval 7"/>
          <p:cNvSpPr/>
          <p:nvPr/>
        </p:nvSpPr>
        <p:spPr>
          <a:xfrm>
            <a:off x="356755" y="1116249"/>
            <a:ext cx="1112602" cy="1112602"/>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Assessment</a:t>
            </a:r>
          </a:p>
          <a:p>
            <a:pPr algn="ctr"/>
            <a:r>
              <a:rPr lang="en-US" sz="1000" dirty="0"/>
              <a:t>Process</a:t>
            </a:r>
          </a:p>
        </p:txBody>
      </p:sp>
      <p:sp>
        <p:nvSpPr>
          <p:cNvPr id="9" name="Oval 8"/>
          <p:cNvSpPr/>
          <p:nvPr/>
        </p:nvSpPr>
        <p:spPr>
          <a:xfrm>
            <a:off x="1587647" y="1116249"/>
            <a:ext cx="1112602" cy="1112602"/>
          </a:xfrm>
          <a:prstGeom prst="ellipse">
            <a:avLst/>
          </a:prstGeom>
          <a:solidFill>
            <a:schemeClr val="accent1"/>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Experienced</a:t>
            </a:r>
          </a:p>
          <a:p>
            <a:pPr algn="ctr"/>
            <a:r>
              <a:rPr lang="en-US" sz="1000" dirty="0"/>
              <a:t>Teams</a:t>
            </a:r>
          </a:p>
        </p:txBody>
      </p:sp>
      <p:sp>
        <p:nvSpPr>
          <p:cNvPr id="10" name="Oval 9"/>
          <p:cNvSpPr/>
          <p:nvPr/>
        </p:nvSpPr>
        <p:spPr>
          <a:xfrm>
            <a:off x="2818539" y="1116249"/>
            <a:ext cx="1112602" cy="1112602"/>
          </a:xfrm>
          <a:prstGeom prst="ellipse">
            <a:avLst/>
          </a:prstGeom>
          <a:solidFill>
            <a:schemeClr val="accent2"/>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Organization</a:t>
            </a:r>
          </a:p>
          <a:p>
            <a:pPr algn="ctr"/>
            <a:r>
              <a:rPr lang="en-US" sz="1000" dirty="0"/>
              <a:t>Training</a:t>
            </a:r>
          </a:p>
        </p:txBody>
      </p:sp>
      <p:sp>
        <p:nvSpPr>
          <p:cNvPr id="11" name="Oval 10"/>
          <p:cNvSpPr/>
          <p:nvPr/>
        </p:nvSpPr>
        <p:spPr>
          <a:xfrm>
            <a:off x="4049431" y="1116249"/>
            <a:ext cx="1112602" cy="1112602"/>
          </a:xfrm>
          <a:prstGeom prst="ellipse">
            <a:avLst/>
          </a:prstGeom>
          <a:solidFill>
            <a:schemeClr val="accent5"/>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t>Support</a:t>
            </a:r>
          </a:p>
          <a:p>
            <a:pPr algn="ctr"/>
            <a:r>
              <a:rPr lang="en-US" sz="1000" dirty="0"/>
              <a:t>System</a:t>
            </a:r>
          </a:p>
        </p:txBody>
      </p:sp>
      <p:sp>
        <p:nvSpPr>
          <p:cNvPr id="14" name="Rectangle 13"/>
          <p:cNvSpPr/>
          <p:nvPr/>
        </p:nvSpPr>
        <p:spPr>
          <a:xfrm>
            <a:off x="322759" y="2400247"/>
            <a:ext cx="1168155" cy="1446550"/>
          </a:xfrm>
          <a:prstGeom prst="rect">
            <a:avLst/>
          </a:prstGeom>
        </p:spPr>
        <p:txBody>
          <a:bodyPr wrap="square">
            <a:spAutoFit/>
          </a:bodyPr>
          <a:lstStyle/>
          <a:p>
            <a:pPr algn="ctr"/>
            <a:r>
              <a:rPr lang="en-US" sz="800" b="1" dirty="0">
                <a:solidFill>
                  <a:srgbClr val="3F6680"/>
                </a:solidFill>
              </a:rPr>
              <a:t>Use non-interview assessment processes.</a:t>
            </a:r>
          </a:p>
          <a:p>
            <a:pPr algn="ctr"/>
            <a:endParaRPr lang="en-US" sz="800" dirty="0">
              <a:solidFill>
                <a:srgbClr val="3F6680"/>
              </a:solidFill>
            </a:endParaRPr>
          </a:p>
          <a:p>
            <a:pPr algn="ctr"/>
            <a:r>
              <a:rPr lang="en-US" sz="800" dirty="0">
                <a:solidFill>
                  <a:srgbClr val="3F6680"/>
                </a:solidFill>
              </a:rPr>
              <a:t>SAP &amp; HP use comfortable gatherings to allow candidates to demonstrate abilities in casual interactions.</a:t>
            </a:r>
          </a:p>
        </p:txBody>
      </p:sp>
      <p:sp>
        <p:nvSpPr>
          <p:cNvPr id="15" name="Rectangle 14"/>
          <p:cNvSpPr/>
          <p:nvPr/>
        </p:nvSpPr>
        <p:spPr>
          <a:xfrm>
            <a:off x="1587647" y="2400247"/>
            <a:ext cx="1168155" cy="1692771"/>
          </a:xfrm>
          <a:prstGeom prst="rect">
            <a:avLst/>
          </a:prstGeom>
        </p:spPr>
        <p:txBody>
          <a:bodyPr wrap="square">
            <a:spAutoFit/>
          </a:bodyPr>
          <a:lstStyle/>
          <a:p>
            <a:pPr algn="ctr"/>
            <a:r>
              <a:rPr lang="en-US" sz="800" b="1" dirty="0">
                <a:solidFill>
                  <a:srgbClr val="3F6680"/>
                </a:solidFill>
              </a:rPr>
              <a:t>Team with experienced organizations.</a:t>
            </a:r>
          </a:p>
          <a:p>
            <a:pPr algn="ctr"/>
            <a:endParaRPr lang="en-US" sz="800" dirty="0">
              <a:solidFill>
                <a:srgbClr val="3F6680"/>
              </a:solidFill>
            </a:endParaRPr>
          </a:p>
          <a:p>
            <a:pPr algn="ctr"/>
            <a:r>
              <a:rPr lang="en-US" sz="800" dirty="0">
                <a:solidFill>
                  <a:srgbClr val="3F6680"/>
                </a:solidFill>
              </a:rPr>
              <a:t>Organizations experienced in working with neurodiverse individuals can help provide access to and ongoing training of the right candidates.</a:t>
            </a:r>
          </a:p>
        </p:txBody>
      </p:sp>
      <p:sp>
        <p:nvSpPr>
          <p:cNvPr id="16" name="Rectangle 15"/>
          <p:cNvSpPr/>
          <p:nvPr/>
        </p:nvSpPr>
        <p:spPr>
          <a:xfrm>
            <a:off x="2844922" y="2400247"/>
            <a:ext cx="1168155" cy="2062103"/>
          </a:xfrm>
          <a:prstGeom prst="rect">
            <a:avLst/>
          </a:prstGeom>
        </p:spPr>
        <p:txBody>
          <a:bodyPr wrap="square">
            <a:spAutoFit/>
          </a:bodyPr>
          <a:lstStyle/>
          <a:p>
            <a:pPr algn="ctr"/>
            <a:r>
              <a:rPr lang="en-US" sz="800" b="1" dirty="0">
                <a:solidFill>
                  <a:srgbClr val="3F6680"/>
                </a:solidFill>
              </a:rPr>
              <a:t>Train colleagues and managers in what to expect.</a:t>
            </a:r>
          </a:p>
          <a:p>
            <a:pPr algn="ctr"/>
            <a:endParaRPr lang="en-US" sz="800" dirty="0">
              <a:solidFill>
                <a:srgbClr val="3F6680"/>
              </a:solidFill>
            </a:endParaRPr>
          </a:p>
          <a:p>
            <a:pPr algn="ctr"/>
            <a:r>
              <a:rPr lang="en-US" sz="800" dirty="0">
                <a:solidFill>
                  <a:srgbClr val="3F6680"/>
                </a:solidFill>
              </a:rPr>
              <a:t>Help neurotypical employees understand neurodiversity and the need to accommodate properly.</a:t>
            </a:r>
          </a:p>
          <a:p>
            <a:pPr algn="ctr"/>
            <a:endParaRPr lang="en-US" sz="800" dirty="0">
              <a:solidFill>
                <a:srgbClr val="3F6680"/>
              </a:solidFill>
            </a:endParaRPr>
          </a:p>
          <a:p>
            <a:pPr algn="ctr"/>
            <a:r>
              <a:rPr lang="en-US" sz="800" dirty="0">
                <a:solidFill>
                  <a:srgbClr val="3F6680"/>
                </a:solidFill>
              </a:rPr>
              <a:t>Manager training in supporting neurodiverse employees.</a:t>
            </a:r>
          </a:p>
        </p:txBody>
      </p:sp>
      <p:sp>
        <p:nvSpPr>
          <p:cNvPr id="17" name="Rectangle 16"/>
          <p:cNvSpPr/>
          <p:nvPr/>
        </p:nvSpPr>
        <p:spPr>
          <a:xfrm>
            <a:off x="4049431" y="2400247"/>
            <a:ext cx="1168155" cy="1446550"/>
          </a:xfrm>
          <a:prstGeom prst="rect">
            <a:avLst/>
          </a:prstGeom>
        </p:spPr>
        <p:txBody>
          <a:bodyPr wrap="square">
            <a:spAutoFit/>
          </a:bodyPr>
          <a:lstStyle/>
          <a:p>
            <a:pPr algn="ctr"/>
            <a:r>
              <a:rPr lang="en-US" sz="800" b="1" dirty="0">
                <a:solidFill>
                  <a:srgbClr val="3F6680"/>
                </a:solidFill>
              </a:rPr>
              <a:t>Establish a proper support system.</a:t>
            </a:r>
          </a:p>
          <a:p>
            <a:pPr algn="ctr"/>
            <a:endParaRPr lang="en-US" sz="800" dirty="0">
              <a:solidFill>
                <a:srgbClr val="3F6680"/>
              </a:solidFill>
            </a:endParaRPr>
          </a:p>
          <a:p>
            <a:pPr algn="ctr"/>
            <a:r>
              <a:rPr lang="en-US" sz="800" dirty="0">
                <a:solidFill>
                  <a:srgbClr val="3F6680"/>
                </a:solidFill>
              </a:rPr>
              <a:t>Workplace supports for neurodiverse employees and managers.</a:t>
            </a:r>
          </a:p>
          <a:p>
            <a:pPr algn="ctr"/>
            <a:endParaRPr lang="en-US" sz="800" dirty="0">
              <a:solidFill>
                <a:srgbClr val="3F6680"/>
              </a:solidFill>
            </a:endParaRPr>
          </a:p>
          <a:p>
            <a:pPr algn="ctr"/>
            <a:r>
              <a:rPr lang="en-US" sz="800" dirty="0">
                <a:solidFill>
                  <a:srgbClr val="3F6680"/>
                </a:solidFill>
              </a:rPr>
              <a:t>Home supports for the employee’s family.</a:t>
            </a:r>
          </a:p>
        </p:txBody>
      </p:sp>
    </p:spTree>
    <p:extLst>
      <p:ext uri="{BB962C8B-B14F-4D97-AF65-F5344CB8AC3E}">
        <p14:creationId xmlns:p14="http://schemas.microsoft.com/office/powerpoint/2010/main" val="91091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7574" name="think-cell Slide" r:id="rId4" imgW="317" imgH="318" progId="TCLayout.ActiveDocument.1">
                  <p:embed/>
                </p:oleObj>
              </mc:Choice>
              <mc:Fallback>
                <p:oleObj name="think-cell Slide" r:id="rId4" imgW="317" imgH="318" progId="TCLayout.ActiveDocument.1">
                  <p:embed/>
                  <p:pic>
                    <p:nvPicPr>
                      <p:cNvPr id="6" name="Object 5" hidden="1"/>
                      <p:cNvPicPr/>
                      <p:nvPr/>
                    </p:nvPicPr>
                    <p:blipFill>
                      <a:blip r:embed="rId5"/>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How Rethink Can Help</a:t>
            </a:r>
            <a:endParaRPr lang="en-GB" dirty="0"/>
          </a:p>
        </p:txBody>
      </p:sp>
      <p:sp>
        <p:nvSpPr>
          <p:cNvPr id="12"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sp>
        <p:nvSpPr>
          <p:cNvPr id="8" name="Oval 7"/>
          <p:cNvSpPr/>
          <p:nvPr/>
        </p:nvSpPr>
        <p:spPr>
          <a:xfrm>
            <a:off x="991461" y="819150"/>
            <a:ext cx="2275734" cy="2275734"/>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 </a:t>
            </a:r>
            <a:r>
              <a:rPr lang="en-US" sz="2000" b="1" dirty="0"/>
              <a:t>E-Learning</a:t>
            </a:r>
          </a:p>
          <a:p>
            <a:pPr algn="ctr"/>
            <a:r>
              <a:rPr lang="en-US" sz="1000" dirty="0"/>
              <a:t>Modules to train managers and </a:t>
            </a:r>
            <a:r>
              <a:rPr lang="en-US" sz="1000" dirty="0" err="1"/>
              <a:t>neurotypical</a:t>
            </a:r>
            <a:r>
              <a:rPr lang="en-US" sz="1000" dirty="0"/>
              <a:t> employees</a:t>
            </a:r>
          </a:p>
        </p:txBody>
      </p:sp>
      <p:sp>
        <p:nvSpPr>
          <p:cNvPr id="9" name="Oval 8"/>
          <p:cNvSpPr/>
          <p:nvPr/>
        </p:nvSpPr>
        <p:spPr>
          <a:xfrm>
            <a:off x="3432768" y="819150"/>
            <a:ext cx="2275734" cy="2275734"/>
          </a:xfrm>
          <a:prstGeom prst="ellipse">
            <a:avLst/>
          </a:prstGeom>
          <a:solidFill>
            <a:schemeClr val="accent2"/>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Support</a:t>
            </a:r>
            <a:endParaRPr lang="en-US" sz="2000" b="1" dirty="0"/>
          </a:p>
          <a:p>
            <a:pPr algn="ctr"/>
            <a:r>
              <a:rPr lang="en-US" sz="750" dirty="0"/>
              <a:t> </a:t>
            </a:r>
            <a:r>
              <a:rPr lang="en-US" sz="1000" dirty="0"/>
              <a:t>Clinical support system to help neurodiverse employees</a:t>
            </a:r>
          </a:p>
        </p:txBody>
      </p:sp>
      <p:sp>
        <p:nvSpPr>
          <p:cNvPr id="10" name="Rectangle 9"/>
          <p:cNvSpPr/>
          <p:nvPr/>
        </p:nvSpPr>
        <p:spPr>
          <a:xfrm>
            <a:off x="914400" y="3219397"/>
            <a:ext cx="2429856" cy="1477328"/>
          </a:xfrm>
          <a:prstGeom prst="rect">
            <a:avLst/>
          </a:prstGeom>
        </p:spPr>
        <p:txBody>
          <a:bodyPr wrap="square">
            <a:spAutoFit/>
          </a:bodyPr>
          <a:lstStyle/>
          <a:p>
            <a:pPr marL="171450" indent="-171450">
              <a:buFont typeface="Arial" charset="0"/>
              <a:buChar char="•"/>
            </a:pPr>
            <a:r>
              <a:rPr lang="en-US" sz="900" dirty="0">
                <a:solidFill>
                  <a:srgbClr val="3F6680"/>
                </a:solidFill>
              </a:rPr>
              <a:t>Understanding neurodiversity.</a:t>
            </a:r>
          </a:p>
          <a:p>
            <a:pPr marL="171450" indent="-171450">
              <a:buFont typeface="Arial" charset="0"/>
              <a:buChar char="•"/>
            </a:pPr>
            <a:endParaRPr lang="en-US" sz="900" dirty="0">
              <a:solidFill>
                <a:srgbClr val="3F6680"/>
              </a:solidFill>
            </a:endParaRPr>
          </a:p>
          <a:p>
            <a:pPr marL="171450" indent="-171450">
              <a:buFont typeface="Arial" charset="0"/>
              <a:buChar char="•"/>
            </a:pPr>
            <a:r>
              <a:rPr lang="en-US" sz="900" dirty="0">
                <a:solidFill>
                  <a:srgbClr val="3F6680"/>
                </a:solidFill>
              </a:rPr>
              <a:t>Adopting a management style to help neurodiverse employees succeed.</a:t>
            </a:r>
          </a:p>
          <a:p>
            <a:pPr marL="171450" indent="-171450">
              <a:buFont typeface="Arial" charset="0"/>
              <a:buChar char="•"/>
            </a:pPr>
            <a:endParaRPr lang="en-US" sz="900" dirty="0">
              <a:solidFill>
                <a:srgbClr val="3F6680"/>
              </a:solidFill>
            </a:endParaRPr>
          </a:p>
          <a:p>
            <a:pPr marL="171450" indent="-171450">
              <a:buFont typeface="Arial" charset="0"/>
              <a:buChar char="•"/>
            </a:pPr>
            <a:r>
              <a:rPr lang="en-US" sz="900" dirty="0">
                <a:solidFill>
                  <a:srgbClr val="3F6680"/>
                </a:solidFill>
              </a:rPr>
              <a:t>Improving and clarifying communication.</a:t>
            </a:r>
          </a:p>
          <a:p>
            <a:pPr marL="171450" indent="-171450">
              <a:buFont typeface="Arial" charset="0"/>
              <a:buChar char="•"/>
            </a:pPr>
            <a:endParaRPr lang="en-US" sz="900" dirty="0">
              <a:solidFill>
                <a:srgbClr val="3F6680"/>
              </a:solidFill>
            </a:endParaRPr>
          </a:p>
          <a:p>
            <a:pPr marL="171450" indent="-171450">
              <a:buFont typeface="Arial" charset="0"/>
              <a:buChar char="•"/>
            </a:pPr>
            <a:r>
              <a:rPr lang="en-US" sz="900" dirty="0">
                <a:solidFill>
                  <a:srgbClr val="3F6680"/>
                </a:solidFill>
              </a:rPr>
              <a:t>Identifying and addressing issues before they escalate.</a:t>
            </a:r>
          </a:p>
        </p:txBody>
      </p:sp>
      <p:sp>
        <p:nvSpPr>
          <p:cNvPr id="11" name="Rectangle 10"/>
          <p:cNvSpPr/>
          <p:nvPr/>
        </p:nvSpPr>
        <p:spPr>
          <a:xfrm>
            <a:off x="3429000" y="3219397"/>
            <a:ext cx="2429856" cy="1615827"/>
          </a:xfrm>
          <a:prstGeom prst="rect">
            <a:avLst/>
          </a:prstGeom>
        </p:spPr>
        <p:txBody>
          <a:bodyPr wrap="square">
            <a:spAutoFit/>
          </a:bodyPr>
          <a:lstStyle/>
          <a:p>
            <a:r>
              <a:rPr lang="en-US" sz="900" dirty="0">
                <a:solidFill>
                  <a:srgbClr val="3F6680"/>
                </a:solidFill>
              </a:rPr>
              <a:t>Remote consultation with trained clinicians for managers and neurotypical and neurodiverse employees and their families:</a:t>
            </a:r>
          </a:p>
          <a:p>
            <a:endParaRPr lang="en-US" sz="900" dirty="0">
              <a:solidFill>
                <a:srgbClr val="3F6680"/>
              </a:solidFill>
            </a:endParaRPr>
          </a:p>
          <a:p>
            <a:pPr marL="171450" indent="-171450">
              <a:buFont typeface="Arial" charset="0"/>
              <a:buChar char="•"/>
            </a:pPr>
            <a:r>
              <a:rPr lang="en-US" sz="900" dirty="0">
                <a:solidFill>
                  <a:srgbClr val="3F6680"/>
                </a:solidFill>
              </a:rPr>
              <a:t>Address challenges in real-time and provide strategies for success</a:t>
            </a:r>
          </a:p>
          <a:p>
            <a:pPr marL="171450" indent="-171450">
              <a:buFont typeface="Arial" charset="0"/>
              <a:buChar char="•"/>
            </a:pPr>
            <a:r>
              <a:rPr lang="en-US" sz="900" dirty="0">
                <a:solidFill>
                  <a:srgbClr val="3F6680"/>
                </a:solidFill>
              </a:rPr>
              <a:t>Reinforce work-place solutions at home</a:t>
            </a:r>
          </a:p>
          <a:p>
            <a:endParaRPr lang="en-US" sz="900" dirty="0">
              <a:solidFill>
                <a:srgbClr val="3F6680"/>
              </a:solidFill>
            </a:endParaRPr>
          </a:p>
          <a:p>
            <a:endParaRPr lang="en-US" sz="900" dirty="0">
              <a:solidFill>
                <a:srgbClr val="3F6680"/>
              </a:solidFill>
            </a:endParaRPr>
          </a:p>
        </p:txBody>
      </p:sp>
    </p:spTree>
    <p:extLst>
      <p:ext uri="{BB962C8B-B14F-4D97-AF65-F5344CB8AC3E}">
        <p14:creationId xmlns:p14="http://schemas.microsoft.com/office/powerpoint/2010/main" val="358996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8598" name="think-cell Slide" r:id="rId4" imgW="317" imgH="318" progId="TCLayout.ActiveDocument.1">
                  <p:embed/>
                </p:oleObj>
              </mc:Choice>
              <mc:Fallback>
                <p:oleObj name="think-cell Slide" r:id="rId4" imgW="317" imgH="318" progId="TCLayout.ActiveDocument.1">
                  <p:embed/>
                  <p:pic>
                    <p:nvPicPr>
                      <p:cNvPr id="6" name="Object 5" hidden="1"/>
                      <p:cNvPicPr/>
                      <p:nvPr/>
                    </p:nvPicPr>
                    <p:blipFill>
                      <a:blip r:embed="rId5"/>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Rethink Neurodiversity Training Center</a:t>
            </a:r>
            <a:endParaRPr lang="en-GB" dirty="0"/>
          </a:p>
        </p:txBody>
      </p:sp>
      <p:sp>
        <p:nvSpPr>
          <p:cNvPr id="12"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sp>
        <p:nvSpPr>
          <p:cNvPr id="11" name="Rectangle 10"/>
          <p:cNvSpPr/>
          <p:nvPr/>
        </p:nvSpPr>
        <p:spPr>
          <a:xfrm>
            <a:off x="3714750" y="1047750"/>
            <a:ext cx="2908300" cy="2723823"/>
          </a:xfrm>
          <a:prstGeom prst="rect">
            <a:avLst/>
          </a:prstGeom>
        </p:spPr>
        <p:txBody>
          <a:bodyPr wrap="square">
            <a:spAutoFit/>
          </a:bodyPr>
          <a:lstStyle/>
          <a:p>
            <a:r>
              <a:rPr lang="en-US" sz="1400" b="1" dirty="0">
                <a:solidFill>
                  <a:srgbClr val="E67E22"/>
                </a:solidFill>
              </a:rPr>
              <a:t>E-Learning to improve awareness and job productivity for all employees.</a:t>
            </a:r>
          </a:p>
          <a:p>
            <a:endParaRPr lang="en-US" sz="900" dirty="0">
              <a:solidFill>
                <a:srgbClr val="3F6680"/>
              </a:solidFill>
            </a:endParaRPr>
          </a:p>
          <a:p>
            <a:r>
              <a:rPr lang="en-US" sz="1200" dirty="0">
                <a:solidFill>
                  <a:srgbClr val="3F6680"/>
                </a:solidFill>
              </a:rPr>
              <a:t>Features, content and interface are designed for effective e-learning and flexible options for implementation.</a:t>
            </a:r>
          </a:p>
          <a:p>
            <a:endParaRPr lang="en-US" sz="1200" dirty="0">
              <a:solidFill>
                <a:srgbClr val="3F6680"/>
              </a:solidFill>
            </a:endParaRPr>
          </a:p>
          <a:p>
            <a:r>
              <a:rPr lang="en-US" sz="1200" dirty="0">
                <a:solidFill>
                  <a:srgbClr val="3F6680"/>
                </a:solidFill>
              </a:rPr>
              <a:t>Engaging Video Modules</a:t>
            </a:r>
          </a:p>
          <a:p>
            <a:pPr marL="171450" indent="-171450">
              <a:buFont typeface="Arial" charset="0"/>
              <a:buChar char="•"/>
            </a:pPr>
            <a:r>
              <a:rPr lang="en-US" sz="1200" dirty="0">
                <a:solidFill>
                  <a:srgbClr val="3F6680"/>
                </a:solidFill>
              </a:rPr>
              <a:t>Short and Easy (5-10 minutes)</a:t>
            </a:r>
          </a:p>
          <a:p>
            <a:pPr marL="171450" indent="-171450">
              <a:buFont typeface="Arial" charset="0"/>
              <a:buChar char="•"/>
            </a:pPr>
            <a:r>
              <a:rPr lang="en-US" sz="1200" dirty="0">
                <a:solidFill>
                  <a:srgbClr val="3F6680"/>
                </a:solidFill>
              </a:rPr>
              <a:t>Focus on employee strengths and abilities</a:t>
            </a:r>
          </a:p>
          <a:p>
            <a:pPr marL="171450" indent="-171450">
              <a:buFont typeface="Arial" charset="0"/>
              <a:buChar char="•"/>
            </a:pPr>
            <a:r>
              <a:rPr lang="en-US" sz="1200" dirty="0">
                <a:solidFill>
                  <a:srgbClr val="3F6680"/>
                </a:solidFill>
              </a:rPr>
              <a:t>Practical strategies</a:t>
            </a:r>
          </a:p>
          <a:p>
            <a:pPr marL="171450" indent="-171450">
              <a:buFont typeface="Arial" charset="0"/>
              <a:buChar char="•"/>
            </a:pPr>
            <a:r>
              <a:rPr lang="en-US" sz="1200" dirty="0">
                <a:solidFill>
                  <a:srgbClr val="3F6680"/>
                </a:solidFill>
              </a:rPr>
              <a:t>Proactive</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755" y="1054100"/>
            <a:ext cx="3262745" cy="2646184"/>
          </a:xfrm>
          <a:prstGeom prst="rect">
            <a:avLst/>
          </a:prstGeom>
        </p:spPr>
      </p:pic>
      <p:sp>
        <p:nvSpPr>
          <p:cNvPr id="16" name="Rectangle 15"/>
          <p:cNvSpPr/>
          <p:nvPr/>
        </p:nvSpPr>
        <p:spPr>
          <a:xfrm>
            <a:off x="425450" y="3880853"/>
            <a:ext cx="3125354" cy="246221"/>
          </a:xfrm>
          <a:prstGeom prst="rect">
            <a:avLst/>
          </a:prstGeom>
        </p:spPr>
        <p:txBody>
          <a:bodyPr wrap="square">
            <a:spAutoFit/>
          </a:bodyPr>
          <a:lstStyle/>
          <a:p>
            <a:pPr algn="ctr"/>
            <a:r>
              <a:rPr lang="en-US" sz="1000" dirty="0">
                <a:solidFill>
                  <a:srgbClr val="E67E22"/>
                </a:solidFill>
              </a:rPr>
              <a:t>Web-based training is OS and hardware agnostic.</a:t>
            </a:r>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20864" y="1215523"/>
            <a:ext cx="2936002" cy="1680078"/>
          </a:xfrm>
          <a:prstGeom prst="rect">
            <a:avLst/>
          </a:prstGeom>
        </p:spPr>
      </p:pic>
    </p:spTree>
    <p:extLst>
      <p:ext uri="{BB962C8B-B14F-4D97-AF65-F5344CB8AC3E}">
        <p14:creationId xmlns:p14="http://schemas.microsoft.com/office/powerpoint/2010/main" val="394364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9622" name="think-cell Slide" r:id="rId4" imgW="317" imgH="318" progId="TCLayout.ActiveDocument.1">
                  <p:embed/>
                </p:oleObj>
              </mc:Choice>
              <mc:Fallback>
                <p:oleObj name="think-cell Slide" r:id="rId4" imgW="317" imgH="318" progId="TCLayout.ActiveDocument.1">
                  <p:embed/>
                  <p:pic>
                    <p:nvPicPr>
                      <p:cNvPr id="6" name="Object 5" hidden="1"/>
                      <p:cNvPicPr/>
                      <p:nvPr/>
                    </p:nvPicPr>
                    <p:blipFill>
                      <a:blip r:embed="rId5"/>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Rethink Neurodiversity Training Center</a:t>
            </a:r>
            <a:endParaRPr lang="en-GB" dirty="0"/>
          </a:p>
        </p:txBody>
      </p:sp>
      <p:sp>
        <p:nvSpPr>
          <p:cNvPr id="12"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sp>
        <p:nvSpPr>
          <p:cNvPr id="11" name="Rectangle 10"/>
          <p:cNvSpPr/>
          <p:nvPr/>
        </p:nvSpPr>
        <p:spPr>
          <a:xfrm>
            <a:off x="3879850" y="1054100"/>
            <a:ext cx="2908300" cy="830997"/>
          </a:xfrm>
          <a:prstGeom prst="rect">
            <a:avLst/>
          </a:prstGeom>
        </p:spPr>
        <p:txBody>
          <a:bodyPr wrap="square">
            <a:spAutoFit/>
          </a:bodyPr>
          <a:lstStyle/>
          <a:p>
            <a:r>
              <a:rPr lang="en-US" sz="1200" b="1" dirty="0">
                <a:solidFill>
                  <a:srgbClr val="3F6680"/>
                </a:solidFill>
              </a:rPr>
              <a:t>Active Participation</a:t>
            </a:r>
          </a:p>
          <a:p>
            <a:pPr marL="171450" indent="-171450">
              <a:buFont typeface="Arial" charset="0"/>
              <a:buChar char="•"/>
            </a:pPr>
            <a:r>
              <a:rPr lang="en-US" sz="1200" dirty="0">
                <a:solidFill>
                  <a:srgbClr val="3F6680"/>
                </a:solidFill>
              </a:rPr>
              <a:t>Guided notes</a:t>
            </a:r>
          </a:p>
          <a:p>
            <a:pPr marL="171450" indent="-171450">
              <a:buFont typeface="Arial" charset="0"/>
              <a:buChar char="•"/>
            </a:pPr>
            <a:r>
              <a:rPr lang="en-US" sz="1200" dirty="0">
                <a:solidFill>
                  <a:srgbClr val="3F6680"/>
                </a:solidFill>
              </a:rPr>
              <a:t>Short review quizzes</a:t>
            </a:r>
          </a:p>
          <a:p>
            <a:pPr marL="171450" indent="-171450">
              <a:buFont typeface="Arial" charset="0"/>
              <a:buChar char="•"/>
            </a:pPr>
            <a:r>
              <a:rPr lang="en-US" sz="1200" dirty="0">
                <a:solidFill>
                  <a:srgbClr val="3F6680"/>
                </a:solidFill>
              </a:rPr>
              <a:t>Discussion guides</a:t>
            </a:r>
          </a:p>
        </p:txBody>
      </p:sp>
      <p:sp>
        <p:nvSpPr>
          <p:cNvPr id="10" name="Rectangle 9"/>
          <p:cNvSpPr/>
          <p:nvPr/>
        </p:nvSpPr>
        <p:spPr>
          <a:xfrm>
            <a:off x="3879850" y="2026801"/>
            <a:ext cx="2908300" cy="830997"/>
          </a:xfrm>
          <a:prstGeom prst="rect">
            <a:avLst/>
          </a:prstGeom>
        </p:spPr>
        <p:txBody>
          <a:bodyPr wrap="square">
            <a:spAutoFit/>
          </a:bodyPr>
          <a:lstStyle/>
          <a:p>
            <a:r>
              <a:rPr lang="en-US" sz="1200" b="1" dirty="0">
                <a:solidFill>
                  <a:srgbClr val="3F6680"/>
                </a:solidFill>
              </a:rPr>
              <a:t>Materials and Resources</a:t>
            </a:r>
          </a:p>
          <a:p>
            <a:pPr marL="171450" indent="-171450">
              <a:buFont typeface="Arial" charset="0"/>
              <a:buChar char="•"/>
            </a:pPr>
            <a:r>
              <a:rPr lang="en-US" sz="1200" dirty="0">
                <a:solidFill>
                  <a:srgbClr val="3F6680"/>
                </a:solidFill>
              </a:rPr>
              <a:t>Accompanying </a:t>
            </a:r>
            <a:r>
              <a:rPr lang="en-US" sz="1200" dirty="0" err="1">
                <a:solidFill>
                  <a:srgbClr val="3F6680"/>
                </a:solidFill>
              </a:rPr>
              <a:t>printables</a:t>
            </a:r>
            <a:r>
              <a:rPr lang="en-US" sz="1200" dirty="0">
                <a:solidFill>
                  <a:srgbClr val="3F6680"/>
                </a:solidFill>
              </a:rPr>
              <a:t> to implement strategies; checklists, visual cues, etc.</a:t>
            </a:r>
          </a:p>
        </p:txBody>
      </p:sp>
      <p:sp>
        <p:nvSpPr>
          <p:cNvPr id="14" name="Rectangle 13"/>
          <p:cNvSpPr/>
          <p:nvPr/>
        </p:nvSpPr>
        <p:spPr>
          <a:xfrm>
            <a:off x="3879850" y="2999502"/>
            <a:ext cx="2908300" cy="830997"/>
          </a:xfrm>
          <a:prstGeom prst="rect">
            <a:avLst/>
          </a:prstGeom>
        </p:spPr>
        <p:txBody>
          <a:bodyPr wrap="square">
            <a:spAutoFit/>
          </a:bodyPr>
          <a:lstStyle/>
          <a:p>
            <a:r>
              <a:rPr lang="en-US" sz="1200" b="1" dirty="0">
                <a:solidFill>
                  <a:srgbClr val="3F6680"/>
                </a:solidFill>
              </a:rPr>
              <a:t>Follow-Up Activities</a:t>
            </a:r>
          </a:p>
          <a:p>
            <a:pPr marL="171450" indent="-171450">
              <a:buFont typeface="Arial" charset="0"/>
              <a:buChar char="•"/>
            </a:pPr>
            <a:r>
              <a:rPr lang="en-US" sz="1200" dirty="0">
                <a:solidFill>
                  <a:srgbClr val="3F6680"/>
                </a:solidFill>
              </a:rPr>
              <a:t>Guides for self-reflection</a:t>
            </a:r>
          </a:p>
          <a:p>
            <a:pPr marL="171450" indent="-171450">
              <a:buFont typeface="Arial" charset="0"/>
              <a:buChar char="•"/>
            </a:pPr>
            <a:r>
              <a:rPr lang="en-US" sz="1200" dirty="0">
                <a:solidFill>
                  <a:srgbClr val="3F6680"/>
                </a:solidFill>
              </a:rPr>
              <a:t>Additional reading and research content</a:t>
            </a: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755" y="1054100"/>
            <a:ext cx="3262745" cy="2646184"/>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7555"/>
          <a:stretch/>
        </p:blipFill>
        <p:spPr>
          <a:xfrm>
            <a:off x="508000" y="1202172"/>
            <a:ext cx="2952826" cy="1664454"/>
          </a:xfrm>
          <a:prstGeom prst="rect">
            <a:avLst/>
          </a:prstGeom>
        </p:spPr>
      </p:pic>
    </p:spTree>
    <p:extLst>
      <p:ext uri="{BB962C8B-B14F-4D97-AF65-F5344CB8AC3E}">
        <p14:creationId xmlns:p14="http://schemas.microsoft.com/office/powerpoint/2010/main" val="379950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31431"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dirty="0"/>
              <a:t>Who We Are</a:t>
            </a:r>
          </a:p>
        </p:txBody>
      </p:sp>
      <p:sp>
        <p:nvSpPr>
          <p:cNvPr id="7" name="TextBox 6"/>
          <p:cNvSpPr txBox="1"/>
          <p:nvPr/>
        </p:nvSpPr>
        <p:spPr>
          <a:xfrm>
            <a:off x="286903" y="705343"/>
            <a:ext cx="6476866" cy="221599"/>
          </a:xfrm>
          <a:prstGeom prst="rect">
            <a:avLst/>
          </a:prstGeom>
          <a:noFill/>
        </p:spPr>
        <p:txBody>
          <a:bodyPr wrap="square" tIns="0" bIns="0" rtlCol="0">
            <a:spAutoFit/>
          </a:bodyPr>
          <a:lstStyle/>
          <a:p>
            <a:pPr>
              <a:lnSpc>
                <a:spcPct val="120000"/>
              </a:lnSpc>
            </a:pPr>
            <a:r>
              <a:rPr lang="en-US" sz="1200" dirty="0">
                <a:solidFill>
                  <a:schemeClr val="accent3"/>
                </a:solidFill>
              </a:rPr>
              <a:t>Founded in 2007, Rethink is a leading Health Technology Company based in New York City </a:t>
            </a:r>
            <a:endParaRPr lang="en-GB" sz="1200" dirty="0">
              <a:solidFill>
                <a:schemeClr val="accent3"/>
              </a:solidFill>
            </a:endParaRPr>
          </a:p>
        </p:txBody>
      </p:sp>
      <p:sp>
        <p:nvSpPr>
          <p:cNvPr id="8"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07391" y="1169115"/>
            <a:ext cx="1659194" cy="591088"/>
          </a:xfrm>
          <a:prstGeom prst="rect">
            <a:avLst/>
          </a:prstGeom>
        </p:spPr>
      </p:pic>
      <p:sp>
        <p:nvSpPr>
          <p:cNvPr id="5" name="Rectangle 4"/>
          <p:cNvSpPr/>
          <p:nvPr/>
        </p:nvSpPr>
        <p:spPr>
          <a:xfrm>
            <a:off x="1581967" y="1966774"/>
            <a:ext cx="3910042" cy="957121"/>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300" dirty="0">
                <a:solidFill>
                  <a:schemeClr val="tx2"/>
                </a:solidFill>
              </a:rPr>
              <a:t>Experienced team of clinicians and special educators with decades of experience</a:t>
            </a:r>
          </a:p>
        </p:txBody>
      </p:sp>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34057" y="2537354"/>
            <a:ext cx="869824" cy="869824"/>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56100" y="2534344"/>
            <a:ext cx="863215" cy="863215"/>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86626" y="2531693"/>
            <a:ext cx="869824" cy="869824"/>
          </a:xfrm>
          <a:prstGeom prst="rect">
            <a:avLst/>
          </a:prstGeom>
        </p:spPr>
      </p:pic>
      <p:sp>
        <p:nvSpPr>
          <p:cNvPr id="13" name="TextBox 12"/>
          <p:cNvSpPr txBox="1"/>
          <p:nvPr/>
        </p:nvSpPr>
        <p:spPr>
          <a:xfrm>
            <a:off x="4510175" y="3482534"/>
            <a:ext cx="1928975" cy="205954"/>
          </a:xfrm>
          <a:prstGeom prst="rect">
            <a:avLst/>
          </a:prstGeom>
          <a:noFill/>
        </p:spPr>
        <p:txBody>
          <a:bodyPr wrap="square" tIns="0" bIns="0" rtlCol="0">
            <a:spAutoFit/>
          </a:bodyPr>
          <a:lstStyle/>
          <a:p>
            <a:pPr algn="ctr">
              <a:lnSpc>
                <a:spcPct val="120000"/>
              </a:lnSpc>
            </a:pPr>
            <a:r>
              <a:rPr lang="en-US" sz="1200" b="1" dirty="0">
                <a:solidFill>
                  <a:schemeClr val="accent3"/>
                </a:solidFill>
              </a:rPr>
              <a:t>Behavioral Health</a:t>
            </a:r>
            <a:endParaRPr lang="en-GB" sz="1200" b="1" dirty="0">
              <a:solidFill>
                <a:schemeClr val="accent3"/>
              </a:solidFill>
            </a:endParaRPr>
          </a:p>
        </p:txBody>
      </p:sp>
      <p:sp>
        <p:nvSpPr>
          <p:cNvPr id="15" name="TextBox 14"/>
          <p:cNvSpPr txBox="1"/>
          <p:nvPr/>
        </p:nvSpPr>
        <p:spPr>
          <a:xfrm>
            <a:off x="4532139" y="3763844"/>
            <a:ext cx="1910541" cy="483209"/>
          </a:xfrm>
          <a:prstGeom prst="rect">
            <a:avLst/>
          </a:prstGeom>
          <a:noFill/>
        </p:spPr>
        <p:txBody>
          <a:bodyPr wrap="square" lIns="0" tIns="0" bIns="0" rtlCol="0">
            <a:spAutoFit/>
          </a:bodyPr>
          <a:lstStyle/>
          <a:p>
            <a:pPr marL="171450" indent="-171450">
              <a:lnSpc>
                <a:spcPct val="120000"/>
              </a:lnSpc>
              <a:buFont typeface="Arial" charset="0"/>
              <a:buChar char="•"/>
            </a:pPr>
            <a:r>
              <a:rPr lang="en-US" sz="900" dirty="0">
                <a:solidFill>
                  <a:schemeClr val="tx2"/>
                </a:solidFill>
              </a:rPr>
              <a:t>Public and private behavioral health providers</a:t>
            </a:r>
          </a:p>
          <a:p>
            <a:pPr marL="171450" indent="-171450">
              <a:lnSpc>
                <a:spcPct val="120000"/>
              </a:lnSpc>
              <a:buFont typeface="Arial" charset="0"/>
              <a:buChar char="•"/>
            </a:pPr>
            <a:r>
              <a:rPr lang="en-US" sz="900" dirty="0">
                <a:solidFill>
                  <a:schemeClr val="tx2"/>
                </a:solidFill>
              </a:rPr>
              <a:t>Managed Care Organizations</a:t>
            </a:r>
          </a:p>
        </p:txBody>
      </p:sp>
      <p:sp>
        <p:nvSpPr>
          <p:cNvPr id="16" name="TextBox 15"/>
          <p:cNvSpPr txBox="1"/>
          <p:nvPr/>
        </p:nvSpPr>
        <p:spPr>
          <a:xfrm>
            <a:off x="2642300" y="3482534"/>
            <a:ext cx="1928975" cy="205954"/>
          </a:xfrm>
          <a:prstGeom prst="rect">
            <a:avLst/>
          </a:prstGeom>
          <a:noFill/>
        </p:spPr>
        <p:txBody>
          <a:bodyPr wrap="square" tIns="0" bIns="0" rtlCol="0">
            <a:spAutoFit/>
          </a:bodyPr>
          <a:lstStyle/>
          <a:p>
            <a:pPr algn="ctr">
              <a:lnSpc>
                <a:spcPct val="120000"/>
              </a:lnSpc>
            </a:pPr>
            <a:r>
              <a:rPr lang="en-US" sz="1200" b="1" dirty="0">
                <a:solidFill>
                  <a:schemeClr val="accent3"/>
                </a:solidFill>
              </a:rPr>
              <a:t>Employee Benefits</a:t>
            </a:r>
            <a:endParaRPr lang="en-GB" sz="1200" b="1" dirty="0">
              <a:solidFill>
                <a:schemeClr val="accent3"/>
              </a:solidFill>
            </a:endParaRPr>
          </a:p>
        </p:txBody>
      </p:sp>
      <p:sp>
        <p:nvSpPr>
          <p:cNvPr id="17" name="TextBox 16"/>
          <p:cNvSpPr txBox="1"/>
          <p:nvPr/>
        </p:nvSpPr>
        <p:spPr>
          <a:xfrm>
            <a:off x="2748025" y="3763844"/>
            <a:ext cx="1699330" cy="815608"/>
          </a:xfrm>
          <a:prstGeom prst="rect">
            <a:avLst/>
          </a:prstGeom>
          <a:noFill/>
        </p:spPr>
        <p:txBody>
          <a:bodyPr wrap="square" lIns="0" tIns="0" bIns="0" rtlCol="0">
            <a:spAutoFit/>
          </a:bodyPr>
          <a:lstStyle/>
          <a:p>
            <a:pPr marL="171450" indent="-171450">
              <a:lnSpc>
                <a:spcPct val="120000"/>
              </a:lnSpc>
              <a:buFont typeface="Arial" charset="0"/>
              <a:buChar char="•"/>
            </a:pPr>
            <a:r>
              <a:rPr lang="en-US" sz="900" dirty="0">
                <a:solidFill>
                  <a:schemeClr val="tx2"/>
                </a:solidFill>
              </a:rPr>
              <a:t>Small to larger employers through benefits/health and wellness plans</a:t>
            </a:r>
          </a:p>
          <a:p>
            <a:pPr marL="171450" indent="-171450">
              <a:lnSpc>
                <a:spcPct val="120000"/>
              </a:lnSpc>
              <a:buFont typeface="Arial" charset="0"/>
              <a:buChar char="•"/>
            </a:pPr>
            <a:r>
              <a:rPr lang="en-US" sz="900" dirty="0">
                <a:solidFill>
                  <a:schemeClr val="tx2"/>
                </a:solidFill>
              </a:rPr>
              <a:t>Benefits consultants, PEOs, TPAs</a:t>
            </a:r>
          </a:p>
        </p:txBody>
      </p:sp>
      <p:sp>
        <p:nvSpPr>
          <p:cNvPr id="18" name="TextBox 17"/>
          <p:cNvSpPr txBox="1"/>
          <p:nvPr/>
        </p:nvSpPr>
        <p:spPr>
          <a:xfrm>
            <a:off x="662744" y="3482534"/>
            <a:ext cx="1928975" cy="205954"/>
          </a:xfrm>
          <a:prstGeom prst="rect">
            <a:avLst/>
          </a:prstGeom>
          <a:noFill/>
        </p:spPr>
        <p:txBody>
          <a:bodyPr wrap="square" tIns="0" bIns="0" rtlCol="0">
            <a:spAutoFit/>
          </a:bodyPr>
          <a:lstStyle/>
          <a:p>
            <a:pPr algn="ctr">
              <a:lnSpc>
                <a:spcPct val="120000"/>
              </a:lnSpc>
            </a:pPr>
            <a:r>
              <a:rPr lang="en-US" sz="1200" b="1" dirty="0">
                <a:solidFill>
                  <a:schemeClr val="accent3"/>
                </a:solidFill>
              </a:rPr>
              <a:t>Education</a:t>
            </a:r>
            <a:endParaRPr lang="en-GB" sz="1200" b="1" dirty="0">
              <a:solidFill>
                <a:schemeClr val="accent3"/>
              </a:solidFill>
            </a:endParaRPr>
          </a:p>
        </p:txBody>
      </p:sp>
      <p:sp>
        <p:nvSpPr>
          <p:cNvPr id="19" name="TextBox 18"/>
          <p:cNvSpPr txBox="1"/>
          <p:nvPr/>
        </p:nvSpPr>
        <p:spPr>
          <a:xfrm>
            <a:off x="739900" y="3763844"/>
            <a:ext cx="1784765" cy="664797"/>
          </a:xfrm>
          <a:prstGeom prst="rect">
            <a:avLst/>
          </a:prstGeom>
          <a:noFill/>
        </p:spPr>
        <p:txBody>
          <a:bodyPr wrap="square" lIns="0" tIns="0" bIns="0" rtlCol="0">
            <a:spAutoFit/>
          </a:bodyPr>
          <a:lstStyle/>
          <a:p>
            <a:pPr marL="171450" indent="-171450">
              <a:lnSpc>
                <a:spcPct val="120000"/>
              </a:lnSpc>
              <a:buFont typeface="Arial" charset="0"/>
              <a:buChar char="•"/>
            </a:pPr>
            <a:r>
              <a:rPr lang="en-US" sz="900" dirty="0">
                <a:solidFill>
                  <a:schemeClr val="tx2"/>
                </a:solidFill>
              </a:rPr>
              <a:t>School districts worldwide</a:t>
            </a:r>
          </a:p>
          <a:p>
            <a:pPr marL="171450" indent="-171450">
              <a:lnSpc>
                <a:spcPct val="120000"/>
              </a:lnSpc>
              <a:buFont typeface="Arial" charset="0"/>
              <a:buChar char="•"/>
            </a:pPr>
            <a:r>
              <a:rPr lang="en-US" sz="900" dirty="0">
                <a:solidFill>
                  <a:schemeClr val="tx2"/>
                </a:solidFill>
              </a:rPr>
              <a:t>US Department of Defense for military base school system worldwide</a:t>
            </a:r>
          </a:p>
        </p:txBody>
      </p:sp>
    </p:spTree>
    <p:extLst>
      <p:ext uri="{BB962C8B-B14F-4D97-AF65-F5344CB8AC3E}">
        <p14:creationId xmlns:p14="http://schemas.microsoft.com/office/powerpoint/2010/main" val="392474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4099" y="3007097"/>
            <a:ext cx="2663861" cy="425054"/>
          </a:xfrm>
        </p:spPr>
        <p:txBody>
          <a:bodyPr/>
          <a:lstStyle/>
          <a:p>
            <a:r>
              <a:rPr lang="en-GB" dirty="0"/>
              <a:t>Thank you</a:t>
            </a:r>
          </a:p>
        </p:txBody>
      </p:sp>
      <p:sp>
        <p:nvSpPr>
          <p:cNvPr id="6" name="Text Placeholder 5"/>
          <p:cNvSpPr>
            <a:spLocks noGrp="1"/>
          </p:cNvSpPr>
          <p:nvPr>
            <p:ph type="body" sz="half" idx="2"/>
          </p:nvPr>
        </p:nvSpPr>
        <p:spPr>
          <a:xfrm>
            <a:off x="0" y="3708189"/>
            <a:ext cx="6920345" cy="215612"/>
          </a:xfrm>
        </p:spPr>
        <p:txBody>
          <a:bodyPr/>
          <a:lstStyle/>
          <a:p>
            <a:r>
              <a:rPr lang="en-GB" sz="1400" dirty="0"/>
              <a:t>Contact Leslie Meczka</a:t>
            </a:r>
          </a:p>
          <a:p>
            <a:r>
              <a:rPr lang="en-GB" sz="1400" dirty="0"/>
              <a:t>Leslie.Meczka@rethinkbenefits.com |  (440) 662.8397</a:t>
            </a:r>
          </a:p>
        </p:txBody>
      </p:sp>
      <p:sp>
        <p:nvSpPr>
          <p:cNvPr id="7" name="Text Placeholder 6"/>
          <p:cNvSpPr>
            <a:spLocks noGrp="1"/>
          </p:cNvSpPr>
          <p:nvPr>
            <p:ph type="body" sz="quarter" idx="12"/>
          </p:nvPr>
        </p:nvSpPr>
        <p:spPr/>
        <p:txBody>
          <a:bodyPr/>
          <a:lstStyle/>
          <a:p>
            <a:r>
              <a:rPr lang="en-GB"/>
              <a:t>www.RethinkBenefits.com</a:t>
            </a:r>
            <a:endParaRPr lang="en-GB" dirty="0"/>
          </a:p>
        </p:txBody>
      </p:sp>
      <p:pic>
        <p:nvPicPr>
          <p:cNvPr id="2" name="Picture Placeholder 1"/>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5032" y="642937"/>
            <a:ext cx="6863032" cy="2114551"/>
          </a:xfrm>
        </p:spPr>
      </p:pic>
    </p:spTree>
    <p:extLst>
      <p:ext uri="{BB962C8B-B14F-4D97-AF65-F5344CB8AC3E}">
        <p14:creationId xmlns:p14="http://schemas.microsoft.com/office/powerpoint/2010/main" val="215284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B592CD-AED0-CE41-A663-6B49C3A54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374914"/>
            <a:ext cx="6515100" cy="3188659"/>
          </a:xfrm>
          <a:prstGeom prst="rect">
            <a:avLst/>
          </a:prstGeom>
        </p:spPr>
      </p:pic>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40645"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dirty="0"/>
              <a:t>Explosion in Developmental Disabilities</a:t>
            </a:r>
          </a:p>
        </p:txBody>
      </p:sp>
      <p:sp>
        <p:nvSpPr>
          <p:cNvPr id="3" name="Footer Placeholder 2"/>
          <p:cNvSpPr>
            <a:spLocks noGrp="1"/>
          </p:cNvSpPr>
          <p:nvPr>
            <p:ph type="ftr" sz="quarter" idx="11"/>
          </p:nvPr>
        </p:nvSpPr>
        <p:spPr>
          <a:xfrm>
            <a:off x="356756" y="4844211"/>
            <a:ext cx="5532161" cy="205383"/>
          </a:xfrm>
        </p:spPr>
        <p:txBody>
          <a:bodyPr/>
          <a:lstStyle/>
          <a:p>
            <a:r>
              <a:rPr lang="en-US" dirty="0"/>
              <a:t>©2017 Rethink. All rights reserved.</a:t>
            </a:r>
            <a:endParaRPr lang="en-GB" dirty="0"/>
          </a:p>
        </p:txBody>
      </p:sp>
      <p:sp>
        <p:nvSpPr>
          <p:cNvPr id="7" name="Oval 6"/>
          <p:cNvSpPr/>
          <p:nvPr/>
        </p:nvSpPr>
        <p:spPr>
          <a:xfrm>
            <a:off x="562546" y="1217538"/>
            <a:ext cx="1238156" cy="1238156"/>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1 in 6</a:t>
            </a:r>
          </a:p>
          <a:p>
            <a:pPr algn="ctr"/>
            <a:r>
              <a:rPr lang="en-US" sz="900" dirty="0"/>
              <a:t>Children have a Developmental</a:t>
            </a:r>
          </a:p>
          <a:p>
            <a:pPr algn="ctr"/>
            <a:r>
              <a:rPr lang="en-US" sz="900" dirty="0"/>
              <a:t>Disability </a:t>
            </a:r>
          </a:p>
        </p:txBody>
      </p:sp>
      <p:sp>
        <p:nvSpPr>
          <p:cNvPr id="13" name="Oval 12"/>
          <p:cNvSpPr/>
          <p:nvPr/>
        </p:nvSpPr>
        <p:spPr>
          <a:xfrm>
            <a:off x="266702" y="1036004"/>
            <a:ext cx="1566707" cy="156061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t>1 in 6</a:t>
            </a:r>
          </a:p>
          <a:p>
            <a:pPr algn="ctr"/>
            <a:r>
              <a:rPr lang="en-US" sz="1200" dirty="0"/>
              <a:t>Children have a Developmental</a:t>
            </a:r>
          </a:p>
          <a:p>
            <a:pPr algn="ctr"/>
            <a:r>
              <a:rPr lang="en-US" sz="1200" dirty="0"/>
              <a:t>Disability </a:t>
            </a:r>
          </a:p>
        </p:txBody>
      </p:sp>
      <p:sp>
        <p:nvSpPr>
          <p:cNvPr id="14" name="Oval 13"/>
          <p:cNvSpPr/>
          <p:nvPr/>
        </p:nvSpPr>
        <p:spPr>
          <a:xfrm>
            <a:off x="4842951" y="2688514"/>
            <a:ext cx="1623873" cy="156004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$60,000+</a:t>
            </a:r>
          </a:p>
          <a:p>
            <a:pPr algn="ctr"/>
            <a:r>
              <a:rPr lang="en-US" sz="1100" dirty="0"/>
              <a:t>Average annual treatment cost       per individual</a:t>
            </a:r>
          </a:p>
        </p:txBody>
      </p:sp>
      <p:sp>
        <p:nvSpPr>
          <p:cNvPr id="15" name="Footer Placeholder 2"/>
          <p:cNvSpPr txBox="1">
            <a:spLocks/>
          </p:cNvSpPr>
          <p:nvPr/>
        </p:nvSpPr>
        <p:spPr>
          <a:xfrm>
            <a:off x="370975" y="4647488"/>
            <a:ext cx="4013186" cy="273844"/>
          </a:xfrm>
          <a:prstGeom prst="rect">
            <a:avLst/>
          </a:prstGeom>
        </p:spPr>
        <p:txBody>
          <a:bodyPr vert="horz" lIns="0" tIns="45720" rIns="91440" bIns="45720"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t>Source: CDC Data and Statistics, </a:t>
            </a:r>
            <a:r>
              <a:rPr lang="en-US" sz="600" dirty="0">
                <a:hlinkClick r:id="rId7"/>
              </a:rPr>
              <a:t>www.cdc.gov</a:t>
            </a:r>
            <a:r>
              <a:rPr lang="en-US" sz="600" dirty="0"/>
              <a:t>.</a:t>
            </a:r>
            <a:endParaRPr lang="en-GB" sz="600" dirty="0"/>
          </a:p>
        </p:txBody>
      </p:sp>
      <p:sp>
        <p:nvSpPr>
          <p:cNvPr id="11" name="Oval 10"/>
          <p:cNvSpPr/>
          <p:nvPr/>
        </p:nvSpPr>
        <p:spPr>
          <a:xfrm>
            <a:off x="266702" y="976043"/>
            <a:ext cx="1667029" cy="163224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t>17%</a:t>
            </a:r>
          </a:p>
          <a:p>
            <a:pPr algn="ctr"/>
            <a:r>
              <a:rPr lang="en-US" sz="1100" dirty="0"/>
              <a:t>of children have a Developmental</a:t>
            </a:r>
          </a:p>
          <a:p>
            <a:pPr algn="ctr"/>
            <a:r>
              <a:rPr lang="en-US" sz="1100" dirty="0"/>
              <a:t>Disability </a:t>
            </a:r>
          </a:p>
        </p:txBody>
      </p:sp>
      <p:sp>
        <p:nvSpPr>
          <p:cNvPr id="12" name="TextBox 11">
            <a:extLst>
              <a:ext uri="{FF2B5EF4-FFF2-40B4-BE49-F238E27FC236}">
                <a16:creationId xmlns:a16="http://schemas.microsoft.com/office/drawing/2014/main" id="{28E60A22-BE76-405B-8CC4-A89135F0F21C}"/>
              </a:ext>
            </a:extLst>
          </p:cNvPr>
          <p:cNvSpPr txBox="1"/>
          <p:nvPr/>
        </p:nvSpPr>
        <p:spPr>
          <a:xfrm>
            <a:off x="1977229" y="922962"/>
            <a:ext cx="2780403" cy="1643527"/>
          </a:xfrm>
          <a:prstGeom prst="rect">
            <a:avLst/>
          </a:prstGeom>
          <a:noFill/>
        </p:spPr>
        <p:txBody>
          <a:bodyPr wrap="square" rtlCol="0">
            <a:spAutoFit/>
          </a:bodyPr>
          <a:lstStyle/>
          <a:p>
            <a:pPr marL="214308" indent="-214308">
              <a:lnSpc>
                <a:spcPct val="120000"/>
              </a:lnSpc>
              <a:buFont typeface="Arial"/>
              <a:buChar char="•"/>
            </a:pPr>
            <a:r>
              <a:rPr lang="en-US" sz="1200" dirty="0">
                <a:solidFill>
                  <a:srgbClr val="C46916"/>
                </a:solidFill>
              </a:rPr>
              <a:t>Autism (1.5%)</a:t>
            </a:r>
          </a:p>
          <a:p>
            <a:pPr marL="214308" indent="-214308">
              <a:lnSpc>
                <a:spcPct val="120000"/>
              </a:lnSpc>
              <a:buFont typeface="Arial"/>
              <a:buChar char="•"/>
            </a:pPr>
            <a:r>
              <a:rPr lang="en-US" sz="1200" dirty="0">
                <a:solidFill>
                  <a:srgbClr val="C46916"/>
                </a:solidFill>
              </a:rPr>
              <a:t>Developmental Delays</a:t>
            </a:r>
          </a:p>
          <a:p>
            <a:pPr marL="214308" indent="-214308">
              <a:lnSpc>
                <a:spcPct val="120000"/>
              </a:lnSpc>
              <a:buFont typeface="Arial"/>
              <a:buChar char="•"/>
            </a:pPr>
            <a:r>
              <a:rPr lang="en-US" sz="1200" dirty="0">
                <a:solidFill>
                  <a:srgbClr val="C46916"/>
                </a:solidFill>
              </a:rPr>
              <a:t>Intellectual or Learning Disabilities</a:t>
            </a:r>
          </a:p>
          <a:p>
            <a:pPr marL="214308" indent="-214308">
              <a:lnSpc>
                <a:spcPct val="120000"/>
              </a:lnSpc>
              <a:buFont typeface="Arial"/>
              <a:buChar char="•"/>
            </a:pPr>
            <a:r>
              <a:rPr lang="en-US" sz="1200" dirty="0">
                <a:solidFill>
                  <a:srgbClr val="C46916"/>
                </a:solidFill>
              </a:rPr>
              <a:t>Speech / Language Problems</a:t>
            </a:r>
          </a:p>
          <a:p>
            <a:pPr marL="214308" indent="-214308">
              <a:lnSpc>
                <a:spcPct val="120000"/>
              </a:lnSpc>
              <a:buFont typeface="Arial"/>
              <a:buChar char="•"/>
            </a:pPr>
            <a:r>
              <a:rPr lang="en-US" sz="1200" dirty="0">
                <a:solidFill>
                  <a:srgbClr val="C46916"/>
                </a:solidFill>
              </a:rPr>
              <a:t>ADD/ADHD</a:t>
            </a:r>
          </a:p>
          <a:p>
            <a:pPr marL="214308" indent="-214308">
              <a:lnSpc>
                <a:spcPct val="120000"/>
              </a:lnSpc>
              <a:buFont typeface="Arial"/>
              <a:buChar char="•"/>
            </a:pPr>
            <a:r>
              <a:rPr lang="en-US" sz="1200" dirty="0">
                <a:solidFill>
                  <a:srgbClr val="C46916"/>
                </a:solidFill>
              </a:rPr>
              <a:t>Down Syndrome</a:t>
            </a:r>
          </a:p>
          <a:p>
            <a:pPr marL="214308" indent="-214308">
              <a:lnSpc>
                <a:spcPct val="120000"/>
              </a:lnSpc>
              <a:buFont typeface="Arial"/>
              <a:buChar char="•"/>
            </a:pPr>
            <a:r>
              <a:rPr lang="en-US" sz="1200" dirty="0">
                <a:solidFill>
                  <a:srgbClr val="C46916"/>
                </a:solidFill>
              </a:rPr>
              <a:t>Problem Behaviors</a:t>
            </a:r>
            <a:endParaRPr lang="en-GB" sz="1200" dirty="0">
              <a:solidFill>
                <a:srgbClr val="C46916"/>
              </a:solidFill>
            </a:endParaRPr>
          </a:p>
        </p:txBody>
      </p:sp>
    </p:spTree>
    <p:extLst>
      <p:ext uri="{BB962C8B-B14F-4D97-AF65-F5344CB8AC3E}">
        <p14:creationId xmlns:p14="http://schemas.microsoft.com/office/powerpoint/2010/main" val="370350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14043"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a:xfrm>
            <a:off x="342900" y="158753"/>
            <a:ext cx="6391467" cy="660399"/>
          </a:xfrm>
        </p:spPr>
        <p:txBody>
          <a:bodyPr>
            <a:normAutofit/>
          </a:bodyPr>
          <a:lstStyle/>
          <a:p>
            <a:r>
              <a:rPr lang="en-GB" dirty="0"/>
              <a:t>Severe Global Shortage of Therapists</a:t>
            </a:r>
          </a:p>
        </p:txBody>
      </p:sp>
      <p:sp>
        <p:nvSpPr>
          <p:cNvPr id="10" name="TextBox 9"/>
          <p:cNvSpPr txBox="1"/>
          <p:nvPr/>
        </p:nvSpPr>
        <p:spPr>
          <a:xfrm>
            <a:off x="770856" y="2081271"/>
            <a:ext cx="1831436" cy="867930"/>
          </a:xfrm>
          <a:prstGeom prst="rect">
            <a:avLst/>
          </a:prstGeom>
          <a:noFill/>
        </p:spPr>
        <p:txBody>
          <a:bodyPr wrap="square" rtlCol="0">
            <a:spAutoFit/>
          </a:bodyPr>
          <a:lstStyle/>
          <a:p>
            <a:pPr algn="ctr">
              <a:lnSpc>
                <a:spcPct val="120000"/>
              </a:lnSpc>
            </a:pPr>
            <a:r>
              <a:rPr lang="en-US" sz="1400" b="1" dirty="0">
                <a:solidFill>
                  <a:schemeClr val="accent3"/>
                </a:solidFill>
              </a:rPr>
              <a:t>1 Therapist </a:t>
            </a:r>
          </a:p>
          <a:p>
            <a:pPr algn="ctr">
              <a:lnSpc>
                <a:spcPct val="120000"/>
              </a:lnSpc>
            </a:pPr>
            <a:r>
              <a:rPr lang="en-US" sz="1400" b="1" dirty="0">
                <a:solidFill>
                  <a:schemeClr val="accent3"/>
                </a:solidFill>
              </a:rPr>
              <a:t>for every 18,000 children</a:t>
            </a:r>
            <a:endParaRPr lang="en-GB" sz="1400" b="1" dirty="0">
              <a:solidFill>
                <a:schemeClr val="accent3"/>
              </a:solidFill>
            </a:endParaRPr>
          </a:p>
        </p:txBody>
      </p:sp>
      <p:sp>
        <p:nvSpPr>
          <p:cNvPr id="3"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sp>
        <p:nvSpPr>
          <p:cNvPr id="11" name="Oval 10"/>
          <p:cNvSpPr/>
          <p:nvPr/>
        </p:nvSpPr>
        <p:spPr>
          <a:xfrm>
            <a:off x="3366646" y="729772"/>
            <a:ext cx="3367721" cy="3367721"/>
          </a:xfrm>
          <a:prstGeom prst="ellipse">
            <a:avLst/>
          </a:prstGeom>
          <a:solidFill>
            <a:schemeClr val="accent5"/>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b="1" dirty="0"/>
              <a:t>450M</a:t>
            </a:r>
          </a:p>
          <a:p>
            <a:pPr algn="ctr"/>
            <a:r>
              <a:rPr lang="en-US" sz="1100" dirty="0"/>
              <a:t>Children with a developmental disability (birth to age 21)</a:t>
            </a:r>
          </a:p>
        </p:txBody>
      </p:sp>
      <p:sp>
        <p:nvSpPr>
          <p:cNvPr id="12" name="Footer Placeholder 2"/>
          <p:cNvSpPr txBox="1">
            <a:spLocks/>
          </p:cNvSpPr>
          <p:nvPr/>
        </p:nvSpPr>
        <p:spPr>
          <a:xfrm>
            <a:off x="1768745" y="4883197"/>
            <a:ext cx="2949838" cy="183829"/>
          </a:xfrm>
          <a:prstGeom prst="rect">
            <a:avLst/>
          </a:prstGeom>
        </p:spPr>
        <p:txBody>
          <a:bodyPr vert="horz" lIns="0" tIns="34290" rIns="68580" bIns="34290"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t>Sources: CDC Data and Statistics, </a:t>
            </a:r>
            <a:r>
              <a:rPr lang="en-US" sz="600" dirty="0">
                <a:hlinkClick r:id="rId7"/>
              </a:rPr>
              <a:t>www.cdc.gov</a:t>
            </a:r>
            <a:r>
              <a:rPr lang="en-US" sz="600" dirty="0"/>
              <a:t>, </a:t>
            </a:r>
            <a:r>
              <a:rPr lang="en-GB" sz="600" dirty="0"/>
              <a:t>Population Reference Bureau, 2016.</a:t>
            </a:r>
          </a:p>
        </p:txBody>
      </p:sp>
      <p:sp>
        <p:nvSpPr>
          <p:cNvPr id="7" name="Oval 6"/>
          <p:cNvSpPr/>
          <p:nvPr/>
        </p:nvSpPr>
        <p:spPr>
          <a:xfrm>
            <a:off x="2957711" y="2064944"/>
            <a:ext cx="817870" cy="817870"/>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25K</a:t>
            </a:r>
          </a:p>
          <a:p>
            <a:pPr algn="ctr"/>
            <a:r>
              <a:rPr lang="en-US" sz="900" dirty="0"/>
              <a:t>Behavioral Therapists </a:t>
            </a:r>
            <a:endParaRPr lang="en-US" sz="900" i="1"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533483" y="1443419"/>
            <a:ext cx="235263" cy="613729"/>
          </a:xfrm>
          <a:prstGeom prst="rect">
            <a:avLst/>
          </a:prstGeom>
        </p:spPr>
      </p:pic>
      <p:grpSp>
        <p:nvGrpSpPr>
          <p:cNvPr id="104" name="Group 103"/>
          <p:cNvGrpSpPr/>
          <p:nvPr/>
        </p:nvGrpSpPr>
        <p:grpSpPr>
          <a:xfrm>
            <a:off x="342900" y="3232661"/>
            <a:ext cx="6353452" cy="1485561"/>
            <a:chOff x="342900" y="2792921"/>
            <a:chExt cx="6353452" cy="1485561"/>
          </a:xfrm>
        </p:grpSpPr>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00" y="2792921"/>
              <a:ext cx="174786" cy="45596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541" y="2792921"/>
              <a:ext cx="174786" cy="45596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182" y="2792921"/>
              <a:ext cx="174786" cy="45596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5823" y="2792921"/>
              <a:ext cx="174786" cy="45596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3464" y="2792921"/>
              <a:ext cx="174786" cy="45596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1105" y="2792921"/>
              <a:ext cx="174786" cy="45596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8746" y="2792921"/>
              <a:ext cx="174786" cy="45596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6387" y="2792921"/>
              <a:ext cx="174786" cy="455963"/>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4028" y="2792921"/>
              <a:ext cx="174786" cy="455963"/>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1669" y="2792921"/>
              <a:ext cx="174786" cy="455963"/>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9310" y="2792921"/>
              <a:ext cx="174786" cy="455963"/>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6951" y="2792921"/>
              <a:ext cx="174786" cy="455963"/>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4592" y="2792921"/>
              <a:ext cx="174786" cy="455963"/>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2233" y="2792921"/>
              <a:ext cx="174786" cy="455963"/>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9874" y="2792921"/>
              <a:ext cx="174786" cy="455963"/>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7515" y="2792921"/>
              <a:ext cx="174786" cy="455963"/>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5156" y="2792921"/>
              <a:ext cx="174786" cy="455963"/>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2797" y="2792921"/>
              <a:ext cx="174786" cy="455963"/>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0438" y="2792921"/>
              <a:ext cx="174786" cy="455963"/>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8079" y="2792921"/>
              <a:ext cx="174786" cy="455963"/>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5720" y="2792921"/>
              <a:ext cx="174786" cy="455963"/>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3361" y="2792921"/>
              <a:ext cx="174786" cy="455963"/>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1002" y="2792921"/>
              <a:ext cx="174786" cy="455963"/>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8643" y="2792921"/>
              <a:ext cx="174786" cy="455963"/>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6284" y="2792921"/>
              <a:ext cx="174786" cy="455963"/>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3925" y="2792921"/>
              <a:ext cx="174786" cy="455963"/>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566" y="2792921"/>
              <a:ext cx="174786" cy="455963"/>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00" y="3307720"/>
              <a:ext cx="174786" cy="455963"/>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541" y="3307720"/>
              <a:ext cx="174786" cy="455963"/>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182" y="3307720"/>
              <a:ext cx="174786" cy="455963"/>
            </a:xfrm>
            <a:prstGeom prst="rect">
              <a:avLst/>
            </a:prstGeom>
          </p:spPr>
        </p:pic>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5823" y="3307720"/>
              <a:ext cx="174786" cy="455963"/>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3464" y="3307720"/>
              <a:ext cx="174786" cy="455963"/>
            </a:xfrm>
            <a:prstGeom prst="rect">
              <a:avLst/>
            </a:prstGeom>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1105" y="3307720"/>
              <a:ext cx="174786" cy="455963"/>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8746" y="3307720"/>
              <a:ext cx="174786" cy="455963"/>
            </a:xfrm>
            <a:prstGeom prst="rect">
              <a:avLst/>
            </a:prstGeom>
          </p:spPr>
        </p:pic>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6387" y="3307720"/>
              <a:ext cx="174786" cy="455963"/>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4028" y="3307720"/>
              <a:ext cx="174786" cy="455963"/>
            </a:xfrm>
            <a:prstGeom prst="rect">
              <a:avLst/>
            </a:prstGeom>
          </p:spPr>
        </p:pic>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1669" y="3307720"/>
              <a:ext cx="174786" cy="455963"/>
            </a:xfrm>
            <a:prstGeom prst="rect">
              <a:avLst/>
            </a:prstGeom>
          </p:spPr>
        </p:pic>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9310" y="3307720"/>
              <a:ext cx="174786" cy="455963"/>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6951" y="3307720"/>
              <a:ext cx="174786" cy="455963"/>
            </a:xfrm>
            <a:prstGeom prst="rect">
              <a:avLst/>
            </a:prstGeom>
          </p:spPr>
        </p:pic>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4592" y="3307720"/>
              <a:ext cx="174786" cy="455963"/>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2233" y="3307720"/>
              <a:ext cx="174786" cy="455963"/>
            </a:xfrm>
            <a:prstGeom prst="rect">
              <a:avLst/>
            </a:prstGeom>
          </p:spPr>
        </p:pic>
        <p:pic>
          <p:nvPicPr>
            <p:cNvPr id="64" name="Picture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9874" y="3307720"/>
              <a:ext cx="174786" cy="455963"/>
            </a:xfrm>
            <a:prstGeom prst="rect">
              <a:avLst/>
            </a:prstGeom>
          </p:spPr>
        </p:pic>
        <p:pic>
          <p:nvPicPr>
            <p:cNvPr id="65" name="Picture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7515" y="3307720"/>
              <a:ext cx="174786" cy="455963"/>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5156" y="3307720"/>
              <a:ext cx="174786" cy="455963"/>
            </a:xfrm>
            <a:prstGeom prst="rect">
              <a:avLst/>
            </a:prstGeom>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2797" y="3307720"/>
              <a:ext cx="174786" cy="455963"/>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0438" y="3307720"/>
              <a:ext cx="174786" cy="455963"/>
            </a:xfrm>
            <a:prstGeom prst="rect">
              <a:avLst/>
            </a:prstGeom>
          </p:spPr>
        </p:pic>
        <p:pic>
          <p:nvPicPr>
            <p:cNvPr id="69" name="Picture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8079" y="3307720"/>
              <a:ext cx="174786" cy="455963"/>
            </a:xfrm>
            <a:prstGeom prst="rect">
              <a:avLst/>
            </a:prstGeom>
          </p:spPr>
        </p:pic>
        <p:pic>
          <p:nvPicPr>
            <p:cNvPr id="70" name="Picture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5720" y="3307720"/>
              <a:ext cx="174786" cy="455963"/>
            </a:xfrm>
            <a:prstGeom prst="rect">
              <a:avLst/>
            </a:prstGeom>
          </p:spPr>
        </p:pic>
        <p:pic>
          <p:nvPicPr>
            <p:cNvPr id="71" name="Picture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3361" y="3307720"/>
              <a:ext cx="174786" cy="455963"/>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1002" y="3307720"/>
              <a:ext cx="174786" cy="455963"/>
            </a:xfrm>
            <a:prstGeom prst="rect">
              <a:avLst/>
            </a:prstGeom>
          </p:spPr>
        </p:pic>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8643" y="3307720"/>
              <a:ext cx="174786" cy="455963"/>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6284" y="3307720"/>
              <a:ext cx="174786" cy="455963"/>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3925" y="3307720"/>
              <a:ext cx="174786" cy="455963"/>
            </a:xfrm>
            <a:prstGeom prst="rect">
              <a:avLst/>
            </a:prstGeom>
          </p:spPr>
        </p:pic>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566" y="3307720"/>
              <a:ext cx="174786" cy="455963"/>
            </a:xfrm>
            <a:prstGeom prst="rect">
              <a:avLst/>
            </a:prstGeom>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00" y="3822519"/>
              <a:ext cx="174786" cy="455963"/>
            </a:xfrm>
            <a:prstGeom prst="rect">
              <a:avLst/>
            </a:prstGeom>
          </p:spPr>
        </p:pic>
        <p:pic>
          <p:nvPicPr>
            <p:cNvPr id="78" name="Picture 7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541" y="3822519"/>
              <a:ext cx="174786" cy="455963"/>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182" y="3822519"/>
              <a:ext cx="174786" cy="455963"/>
            </a:xfrm>
            <a:prstGeom prst="rect">
              <a:avLst/>
            </a:prstGeom>
          </p:spPr>
        </p:pic>
        <p:pic>
          <p:nvPicPr>
            <p:cNvPr id="80" name="Picture 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5823" y="3822519"/>
              <a:ext cx="174786" cy="455963"/>
            </a:xfrm>
            <a:prstGeom prst="rect">
              <a:avLst/>
            </a:prstGeom>
          </p:spPr>
        </p:pic>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3464" y="3822519"/>
              <a:ext cx="174786" cy="455963"/>
            </a:xfrm>
            <a:prstGeom prst="rect">
              <a:avLst/>
            </a:prstGeom>
          </p:spPr>
        </p:pic>
        <p:pic>
          <p:nvPicPr>
            <p:cNvPr id="82" name="Picture 8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1105" y="3822519"/>
              <a:ext cx="174786" cy="455963"/>
            </a:xfrm>
            <a:prstGeom prst="rect">
              <a:avLst/>
            </a:prstGeom>
          </p:spPr>
        </p:pic>
        <p:pic>
          <p:nvPicPr>
            <p:cNvPr id="83" name="Picture 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8746" y="3822519"/>
              <a:ext cx="174786" cy="455963"/>
            </a:xfrm>
            <a:prstGeom prst="rect">
              <a:avLst/>
            </a:prstGeom>
          </p:spPr>
        </p:pic>
        <p:pic>
          <p:nvPicPr>
            <p:cNvPr id="84" name="Picture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6387" y="3822519"/>
              <a:ext cx="174786" cy="455963"/>
            </a:xfrm>
            <a:prstGeom prst="rect">
              <a:avLst/>
            </a:prstGeom>
          </p:spPr>
        </p:pic>
        <p:pic>
          <p:nvPicPr>
            <p:cNvPr id="85" name="Picture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4028" y="3822519"/>
              <a:ext cx="174786" cy="455963"/>
            </a:xfrm>
            <a:prstGeom prst="rect">
              <a:avLst/>
            </a:prstGeom>
          </p:spPr>
        </p:pic>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1669" y="3822519"/>
              <a:ext cx="174786" cy="455963"/>
            </a:xfrm>
            <a:prstGeom prst="rect">
              <a:avLst/>
            </a:prstGeom>
          </p:spPr>
        </p:pic>
        <p:pic>
          <p:nvPicPr>
            <p:cNvPr id="87" name="Picture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9310" y="3822519"/>
              <a:ext cx="174786" cy="455963"/>
            </a:xfrm>
            <a:prstGeom prst="rect">
              <a:avLst/>
            </a:prstGeom>
          </p:spPr>
        </p:pic>
        <p:pic>
          <p:nvPicPr>
            <p:cNvPr id="88"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6951" y="3822519"/>
              <a:ext cx="174786" cy="455963"/>
            </a:xfrm>
            <a:prstGeom prst="rect">
              <a:avLst/>
            </a:prstGeom>
          </p:spPr>
        </p:pic>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4592" y="3822519"/>
              <a:ext cx="174786" cy="455963"/>
            </a:xfrm>
            <a:prstGeom prst="rect">
              <a:avLst/>
            </a:prstGeom>
          </p:spPr>
        </p:pic>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2233" y="3822519"/>
              <a:ext cx="174786" cy="455963"/>
            </a:xfrm>
            <a:prstGeom prst="rect">
              <a:avLst/>
            </a:prstGeom>
          </p:spPr>
        </p:pic>
        <p:pic>
          <p:nvPicPr>
            <p:cNvPr id="91" name="Picture 9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9874" y="3822519"/>
              <a:ext cx="174786" cy="455963"/>
            </a:xfrm>
            <a:prstGeom prst="rect">
              <a:avLst/>
            </a:prstGeom>
          </p:spPr>
        </p:pic>
        <p:pic>
          <p:nvPicPr>
            <p:cNvPr id="92" name="Picture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7515" y="3822519"/>
              <a:ext cx="174786" cy="455963"/>
            </a:xfrm>
            <a:prstGeom prst="rect">
              <a:avLst/>
            </a:prstGeom>
          </p:spPr>
        </p:pic>
        <p:pic>
          <p:nvPicPr>
            <p:cNvPr id="93" name="Picture 9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5156" y="3822519"/>
              <a:ext cx="174786" cy="455963"/>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2797" y="3822519"/>
              <a:ext cx="174786" cy="455963"/>
            </a:xfrm>
            <a:prstGeom prst="rect">
              <a:avLst/>
            </a:prstGeom>
          </p:spPr>
        </p:pic>
        <p:pic>
          <p:nvPicPr>
            <p:cNvPr id="95" name="Picture 9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0438" y="3822519"/>
              <a:ext cx="174786" cy="455963"/>
            </a:xfrm>
            <a:prstGeom prst="rect">
              <a:avLst/>
            </a:prstGeom>
          </p:spPr>
        </p:pic>
        <p:pic>
          <p:nvPicPr>
            <p:cNvPr id="96" name="Picture 9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8079" y="3822519"/>
              <a:ext cx="174786" cy="455963"/>
            </a:xfrm>
            <a:prstGeom prst="rect">
              <a:avLst/>
            </a:prstGeom>
          </p:spPr>
        </p:pic>
        <p:pic>
          <p:nvPicPr>
            <p:cNvPr id="97" name="Picture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5720" y="3822519"/>
              <a:ext cx="174786" cy="455963"/>
            </a:xfrm>
            <a:prstGeom prst="rect">
              <a:avLst/>
            </a:prstGeom>
          </p:spPr>
        </p:pic>
        <p:pic>
          <p:nvPicPr>
            <p:cNvPr id="98" name="Picture 9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3361" y="3822519"/>
              <a:ext cx="174786" cy="455963"/>
            </a:xfrm>
            <a:prstGeom prst="rect">
              <a:avLst/>
            </a:prstGeom>
          </p:spPr>
        </p:pic>
        <p:pic>
          <p:nvPicPr>
            <p:cNvPr id="99" name="Picture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1002" y="3822519"/>
              <a:ext cx="174786" cy="455963"/>
            </a:xfrm>
            <a:prstGeom prst="rect">
              <a:avLst/>
            </a:prstGeom>
          </p:spPr>
        </p:pic>
        <p:pic>
          <p:nvPicPr>
            <p:cNvPr id="100" name="Picture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8643" y="3822519"/>
              <a:ext cx="174786" cy="455963"/>
            </a:xfrm>
            <a:prstGeom prst="rect">
              <a:avLst/>
            </a:prstGeom>
          </p:spPr>
        </p:pic>
        <p:pic>
          <p:nvPicPr>
            <p:cNvPr id="101" name="Picture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6284" y="3822519"/>
              <a:ext cx="174786" cy="455963"/>
            </a:xfrm>
            <a:prstGeom prst="rect">
              <a:avLst/>
            </a:prstGeom>
          </p:spPr>
        </p:pic>
        <p:pic>
          <p:nvPicPr>
            <p:cNvPr id="102" name="Picture 1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3925" y="3822519"/>
              <a:ext cx="174786" cy="455963"/>
            </a:xfrm>
            <a:prstGeom prst="rect">
              <a:avLst/>
            </a:prstGeom>
          </p:spPr>
        </p:pic>
        <p:pic>
          <p:nvPicPr>
            <p:cNvPr id="103" name="Picture 10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566" y="3822519"/>
              <a:ext cx="174786" cy="455963"/>
            </a:xfrm>
            <a:prstGeom prst="rect">
              <a:avLst/>
            </a:prstGeom>
          </p:spPr>
        </p:pic>
      </p:grpSp>
    </p:spTree>
    <p:extLst>
      <p:ext uri="{BB962C8B-B14F-4D97-AF65-F5344CB8AC3E}">
        <p14:creationId xmlns:p14="http://schemas.microsoft.com/office/powerpoint/2010/main" val="290275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797903" y="1773041"/>
            <a:ext cx="1473490" cy="1473490"/>
          </a:xfrm>
          <a:prstGeom prst="ellipse">
            <a:avLst/>
          </a:prstGeom>
          <a:solidFill>
            <a:schemeClr val="accent4"/>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How do I work with my child’s school and caregivers?</a:t>
            </a:r>
          </a:p>
        </p:txBody>
      </p:sp>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08961" name="think-cell Slide" r:id="rId4" imgW="317" imgH="318" progId="TCLayout.ActiveDocument.1">
                  <p:embed/>
                </p:oleObj>
              </mc:Choice>
              <mc:Fallback>
                <p:oleObj name="think-cell Slide" r:id="rId4" imgW="317" imgH="318" progId="TCLayout.ActiveDocument.1">
                  <p:embed/>
                  <p:pic>
                    <p:nvPicPr>
                      <p:cNvPr id="6" name="Object 5" hidden="1"/>
                      <p:cNvPicPr/>
                      <p:nvPr/>
                    </p:nvPicPr>
                    <p:blipFill>
                      <a:blip r:embed="rId5"/>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dirty="0"/>
              <a:t>Employee Challenges</a:t>
            </a:r>
          </a:p>
        </p:txBody>
      </p:sp>
      <p:sp>
        <p:nvSpPr>
          <p:cNvPr id="7" name="Footer Placeholder 2"/>
          <p:cNvSpPr>
            <a:spLocks noGrp="1"/>
          </p:cNvSpPr>
          <p:nvPr>
            <p:ph type="ftr" sz="quarter" idx="11"/>
          </p:nvPr>
        </p:nvSpPr>
        <p:spPr>
          <a:xfrm>
            <a:off x="356755" y="4861643"/>
            <a:ext cx="5532161" cy="205383"/>
          </a:xfrm>
        </p:spPr>
        <p:txBody>
          <a:bodyPr/>
          <a:lstStyle/>
          <a:p>
            <a:r>
              <a:rPr lang="en-US" dirty="0"/>
              <a:t>©2016 Rethink. All rights reserved.</a:t>
            </a:r>
            <a:endParaRPr lang="en-GB" dirty="0"/>
          </a:p>
        </p:txBody>
      </p:sp>
      <p:sp>
        <p:nvSpPr>
          <p:cNvPr id="8" name="Oval 7"/>
          <p:cNvSpPr/>
          <p:nvPr/>
        </p:nvSpPr>
        <p:spPr>
          <a:xfrm>
            <a:off x="1020053" y="2509786"/>
            <a:ext cx="1429712" cy="1429712"/>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Is there anything I can do now?</a:t>
            </a:r>
          </a:p>
        </p:txBody>
      </p:sp>
      <p:sp>
        <p:nvSpPr>
          <p:cNvPr id="12" name="Oval 11"/>
          <p:cNvSpPr/>
          <p:nvPr/>
        </p:nvSpPr>
        <p:spPr>
          <a:xfrm>
            <a:off x="1506209" y="1194812"/>
            <a:ext cx="1565178" cy="1565178"/>
          </a:xfrm>
          <a:prstGeom prst="ellipse">
            <a:avLst/>
          </a:prstGeom>
          <a:solidFill>
            <a:schemeClr val="accent4"/>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What is the right </a:t>
            </a:r>
            <a:r>
              <a:rPr lang="en-US" sz="1200"/>
              <a:t>treatment approach?</a:t>
            </a:r>
            <a:endParaRPr lang="en-US" sz="1200"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4988" y="671196"/>
            <a:ext cx="3712013" cy="4472304"/>
          </a:xfrm>
          <a:prstGeom prst="rect">
            <a:avLst/>
          </a:prstGeom>
        </p:spPr>
      </p:pic>
      <p:sp>
        <p:nvSpPr>
          <p:cNvPr id="9" name="Oval 8"/>
          <p:cNvSpPr/>
          <p:nvPr/>
        </p:nvSpPr>
        <p:spPr>
          <a:xfrm>
            <a:off x="4166915" y="237814"/>
            <a:ext cx="1722001" cy="1722001"/>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Who can help my child with a developmental disability?</a:t>
            </a:r>
          </a:p>
        </p:txBody>
      </p:sp>
    </p:spTree>
    <p:extLst>
      <p:ext uri="{BB962C8B-B14F-4D97-AF65-F5344CB8AC3E}">
        <p14:creationId xmlns:p14="http://schemas.microsoft.com/office/powerpoint/2010/main" val="169617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2"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09985" name="think-cell Slide" r:id="rId5" imgW="317" imgH="318" progId="TCLayout.ActiveDocument.1">
                  <p:embed/>
                </p:oleObj>
              </mc:Choice>
              <mc:Fallback>
                <p:oleObj name="think-cell Slide" r:id="rId5" imgW="317" imgH="318" progId="TCLayout.ActiveDocument.1">
                  <p:embed/>
                  <p:pic>
                    <p:nvPicPr>
                      <p:cNvPr id="6" name="Object 5" hidden="1"/>
                      <p:cNvPicPr/>
                      <p:nvPr/>
                    </p:nvPicPr>
                    <p:blipFill>
                      <a:blip r:embed="rId6"/>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dirty="0"/>
              <a:t>Impact on Employees and Employers</a:t>
            </a:r>
          </a:p>
        </p:txBody>
      </p:sp>
      <p:sp>
        <p:nvSpPr>
          <p:cNvPr id="10" name="TextBox 9"/>
          <p:cNvSpPr txBox="1"/>
          <p:nvPr/>
        </p:nvSpPr>
        <p:spPr>
          <a:xfrm>
            <a:off x="255154" y="676148"/>
            <a:ext cx="4885003" cy="293350"/>
          </a:xfrm>
          <a:prstGeom prst="rect">
            <a:avLst/>
          </a:prstGeom>
          <a:noFill/>
        </p:spPr>
        <p:txBody>
          <a:bodyPr wrap="square" rtlCol="0">
            <a:spAutoFit/>
          </a:bodyPr>
          <a:lstStyle/>
          <a:p>
            <a:pPr>
              <a:lnSpc>
                <a:spcPct val="120000"/>
              </a:lnSpc>
            </a:pPr>
            <a:r>
              <a:rPr lang="en-US" sz="1200" dirty="0">
                <a:solidFill>
                  <a:schemeClr val="accent3"/>
                </a:solidFill>
              </a:rPr>
              <a:t>Of caring for a child with a developmental disability:</a:t>
            </a:r>
            <a:endParaRPr lang="en-GB" sz="1200" dirty="0">
              <a:solidFill>
                <a:schemeClr val="accent3"/>
              </a:solidFill>
            </a:endParaRPr>
          </a:p>
        </p:txBody>
      </p:sp>
      <p:sp>
        <p:nvSpPr>
          <p:cNvPr id="13" name="Footer Placeholder 2"/>
          <p:cNvSpPr txBox="1">
            <a:spLocks/>
          </p:cNvSpPr>
          <p:nvPr/>
        </p:nvSpPr>
        <p:spPr>
          <a:xfrm>
            <a:off x="1741057" y="4806673"/>
            <a:ext cx="4285094" cy="213880"/>
          </a:xfrm>
          <a:prstGeom prst="rect">
            <a:avLst/>
          </a:prstGeom>
        </p:spPr>
        <p:txBody>
          <a:bodyPr vert="horz" lIns="0" tIns="34290" rIns="68580" bIns="34290"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75" dirty="0"/>
              <a:t>Sources: PEDIATRICS: Psychological Functioning and Coping Among Mothers of Children with Autism, Montes &amp; </a:t>
            </a:r>
            <a:r>
              <a:rPr lang="en-US" sz="375" dirty="0" err="1"/>
              <a:t>Halterman</a:t>
            </a:r>
            <a:r>
              <a:rPr lang="en-US" sz="375" dirty="0"/>
              <a:t>, 2007. National Business Group on Health: Therapies for Children with Autism Spectrum Disorders, May 2012. Social Science Journal: Concentration of Adverse Employment Effects on Mothers with Children with Autism, Baker &amp; </a:t>
            </a:r>
            <a:r>
              <a:rPr lang="en-US" sz="375" dirty="0" err="1"/>
              <a:t>Drapela</a:t>
            </a:r>
            <a:r>
              <a:rPr lang="en-US" sz="375" dirty="0"/>
              <a:t>, Jan 2010</a:t>
            </a:r>
          </a:p>
        </p:txBody>
      </p:sp>
      <p:sp>
        <p:nvSpPr>
          <p:cNvPr id="20" name="Oval 19"/>
          <p:cNvSpPr/>
          <p:nvPr/>
        </p:nvSpPr>
        <p:spPr>
          <a:xfrm>
            <a:off x="356756" y="1457626"/>
            <a:ext cx="1493631" cy="1493631"/>
          </a:xfrm>
          <a:prstGeom prst="ellipse">
            <a:avLst/>
          </a:prstGeom>
          <a:solidFill>
            <a:schemeClr val="accent4"/>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Higher Rates of Anxiety and Depression</a:t>
            </a:r>
          </a:p>
        </p:txBody>
      </p:sp>
      <p:sp>
        <p:nvSpPr>
          <p:cNvPr id="24" name="Oval 23"/>
          <p:cNvSpPr/>
          <p:nvPr/>
        </p:nvSpPr>
        <p:spPr>
          <a:xfrm>
            <a:off x="655277" y="2796916"/>
            <a:ext cx="900473" cy="900473"/>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2.4X</a:t>
            </a:r>
          </a:p>
          <a:p>
            <a:pPr algn="ctr"/>
            <a:r>
              <a:rPr lang="en-US" sz="750" dirty="0"/>
              <a:t>Increase in mental health issues</a:t>
            </a:r>
          </a:p>
        </p:txBody>
      </p:sp>
      <p:sp>
        <p:nvSpPr>
          <p:cNvPr id="25" name="Oval 24"/>
          <p:cNvSpPr/>
          <p:nvPr/>
        </p:nvSpPr>
        <p:spPr>
          <a:xfrm>
            <a:off x="1950605" y="1457626"/>
            <a:ext cx="1493631" cy="1493631"/>
          </a:xfrm>
          <a:prstGeom prst="ellipse">
            <a:avLst/>
          </a:prstGeom>
          <a:solidFill>
            <a:schemeClr val="accent1"/>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Increased Absenteeism and Lost Productivity</a:t>
            </a:r>
          </a:p>
        </p:txBody>
      </p:sp>
      <p:sp>
        <p:nvSpPr>
          <p:cNvPr id="26" name="Oval 25"/>
          <p:cNvSpPr/>
          <p:nvPr/>
        </p:nvSpPr>
        <p:spPr>
          <a:xfrm>
            <a:off x="2249127" y="2796916"/>
            <a:ext cx="900473" cy="900473"/>
          </a:xfrm>
          <a:prstGeom prst="ellipse">
            <a:avLst/>
          </a:prstGeom>
          <a:solidFill>
            <a:schemeClr val="accent2"/>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250</a:t>
            </a:r>
          </a:p>
          <a:p>
            <a:pPr algn="ctr"/>
            <a:r>
              <a:rPr lang="en-US" sz="750" dirty="0"/>
              <a:t>Hours of lost work time</a:t>
            </a:r>
          </a:p>
        </p:txBody>
      </p:sp>
      <p:sp>
        <p:nvSpPr>
          <p:cNvPr id="28" name="Oval 27"/>
          <p:cNvSpPr/>
          <p:nvPr/>
        </p:nvSpPr>
        <p:spPr>
          <a:xfrm>
            <a:off x="3549496" y="1457626"/>
            <a:ext cx="1493631" cy="1493631"/>
          </a:xfrm>
          <a:prstGeom prst="ellipse">
            <a:avLst/>
          </a:prstGeom>
          <a:solidFill>
            <a:schemeClr val="accent4"/>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Heavy </a:t>
            </a:r>
          </a:p>
          <a:p>
            <a:pPr algn="ctr"/>
            <a:r>
              <a:rPr lang="en-US" sz="1200" dirty="0"/>
              <a:t>Impact on Employment Decisions</a:t>
            </a:r>
          </a:p>
        </p:txBody>
      </p:sp>
      <p:sp>
        <p:nvSpPr>
          <p:cNvPr id="29" name="Oval 28"/>
          <p:cNvSpPr/>
          <p:nvPr/>
        </p:nvSpPr>
        <p:spPr>
          <a:xfrm>
            <a:off x="3848017" y="2796916"/>
            <a:ext cx="900473" cy="900473"/>
          </a:xfrm>
          <a:prstGeom prst="ellipse">
            <a:avLst/>
          </a:prstGeom>
          <a:solidFill>
            <a:schemeClr val="accent3"/>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50%</a:t>
            </a:r>
          </a:p>
          <a:p>
            <a:pPr algn="ctr"/>
            <a:r>
              <a:rPr lang="en-US" sz="750" dirty="0"/>
              <a:t>Worked fewer hours/did not take job</a:t>
            </a:r>
          </a:p>
        </p:txBody>
      </p:sp>
      <p:sp>
        <p:nvSpPr>
          <p:cNvPr id="31" name="Oval 30"/>
          <p:cNvSpPr/>
          <p:nvPr/>
        </p:nvSpPr>
        <p:spPr>
          <a:xfrm>
            <a:off x="5140158" y="1457626"/>
            <a:ext cx="1493631" cy="1493631"/>
          </a:xfrm>
          <a:prstGeom prst="ellipse">
            <a:avLst/>
          </a:prstGeom>
          <a:solidFill>
            <a:schemeClr val="accent1"/>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Significantly Higher Health Care Costs</a:t>
            </a:r>
          </a:p>
        </p:txBody>
      </p:sp>
      <p:sp>
        <p:nvSpPr>
          <p:cNvPr id="33" name="Oval 32"/>
          <p:cNvSpPr/>
          <p:nvPr/>
        </p:nvSpPr>
        <p:spPr>
          <a:xfrm>
            <a:off x="5438680" y="2796916"/>
            <a:ext cx="900473" cy="900473"/>
          </a:xfrm>
          <a:prstGeom prst="ellipse">
            <a:avLst/>
          </a:prstGeom>
          <a:solidFill>
            <a:schemeClr val="accent2"/>
          </a:solidFill>
          <a:ln>
            <a:noFill/>
          </a:ln>
          <a:effectLst>
            <a:outerShdw blurRad="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2X</a:t>
            </a:r>
          </a:p>
          <a:p>
            <a:pPr algn="ctr"/>
            <a:r>
              <a:rPr lang="en-US" sz="750" dirty="0"/>
              <a:t>The cost of medical care</a:t>
            </a:r>
          </a:p>
        </p:txBody>
      </p:sp>
      <p:sp>
        <p:nvSpPr>
          <p:cNvPr id="19" name="Footer Placeholder 2"/>
          <p:cNvSpPr>
            <a:spLocks noGrp="1"/>
          </p:cNvSpPr>
          <p:nvPr>
            <p:ph type="ftr" sz="quarter" idx="11"/>
          </p:nvPr>
        </p:nvSpPr>
        <p:spPr>
          <a:xfrm>
            <a:off x="356756" y="4861643"/>
            <a:ext cx="1384302" cy="205383"/>
          </a:xfrm>
        </p:spPr>
        <p:txBody>
          <a:bodyPr/>
          <a:lstStyle/>
          <a:p>
            <a:r>
              <a:rPr lang="en-US" dirty="0"/>
              <a:t>©2016 Rethink. All rights reserved.</a:t>
            </a:r>
            <a:endParaRPr lang="en-GB" dirty="0"/>
          </a:p>
        </p:txBody>
      </p:sp>
    </p:spTree>
    <p:extLst>
      <p:ext uri="{BB962C8B-B14F-4D97-AF65-F5344CB8AC3E}">
        <p14:creationId xmlns:p14="http://schemas.microsoft.com/office/powerpoint/2010/main" val="54096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249"/>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249"/>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24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6" grpId="0" animBg="1"/>
      <p:bldP spid="28" grpId="0" animBg="1"/>
      <p:bldP spid="29" grpId="0" animBg="1"/>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13025" name="think-cell Slide" r:id="rId12" imgW="317" imgH="318" progId="TCLayout.ActiveDocument.1">
                  <p:embed/>
                </p:oleObj>
              </mc:Choice>
              <mc:Fallback>
                <p:oleObj name="think-cell Slide" r:id="rId12" imgW="317" imgH="318" progId="TCLayout.ActiveDocument.1">
                  <p:embed/>
                  <p:pic>
                    <p:nvPicPr>
                      <p:cNvPr id="6" name="Object 5" hidden="1"/>
                      <p:cNvPicPr/>
                      <p:nvPr/>
                    </p:nvPicPr>
                    <p:blipFill>
                      <a:blip r:embed="rId13"/>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a:xfrm>
            <a:off x="342900" y="158751"/>
            <a:ext cx="5625558" cy="660399"/>
          </a:xfrm>
        </p:spPr>
        <p:txBody>
          <a:bodyPr>
            <a:noAutofit/>
          </a:bodyPr>
          <a:lstStyle/>
          <a:p>
            <a:r>
              <a:rPr lang="en-GB" dirty="0"/>
              <a:t>Gaps in Support Span All Medical Plans </a:t>
            </a:r>
          </a:p>
        </p:txBody>
      </p:sp>
      <p:sp>
        <p:nvSpPr>
          <p:cNvPr id="7" name="TextBox 6"/>
          <p:cNvSpPr txBox="1"/>
          <p:nvPr/>
        </p:nvSpPr>
        <p:spPr>
          <a:xfrm>
            <a:off x="286903" y="728869"/>
            <a:ext cx="6220520" cy="221599"/>
          </a:xfrm>
          <a:prstGeom prst="rect">
            <a:avLst/>
          </a:prstGeom>
          <a:noFill/>
        </p:spPr>
        <p:txBody>
          <a:bodyPr wrap="square" tIns="0" bIns="0" rtlCol="0">
            <a:spAutoFit/>
          </a:bodyPr>
          <a:lstStyle/>
          <a:p>
            <a:pPr>
              <a:lnSpc>
                <a:spcPct val="120000"/>
              </a:lnSpc>
            </a:pPr>
            <a:r>
              <a:rPr lang="en-US" sz="1200" dirty="0">
                <a:solidFill>
                  <a:schemeClr val="accent3"/>
                </a:solidFill>
              </a:rPr>
              <a:t>Rethink supports employees where medical plan &amp; EAP’s cannot</a:t>
            </a:r>
            <a:endParaRPr lang="en-GB" sz="1200" dirty="0">
              <a:solidFill>
                <a:schemeClr val="accent3"/>
              </a:solidFill>
            </a:endParaRPr>
          </a:p>
        </p:txBody>
      </p:sp>
      <p:sp>
        <p:nvSpPr>
          <p:cNvPr id="8" name="Footer Placeholder 2"/>
          <p:cNvSpPr>
            <a:spLocks noGrp="1"/>
          </p:cNvSpPr>
          <p:nvPr>
            <p:ph type="ftr" sz="quarter" idx="11"/>
          </p:nvPr>
        </p:nvSpPr>
        <p:spPr>
          <a:xfrm>
            <a:off x="144449" y="4983783"/>
            <a:ext cx="2039405" cy="159717"/>
          </a:xfrm>
        </p:spPr>
        <p:txBody>
          <a:bodyPr/>
          <a:lstStyle/>
          <a:p>
            <a:r>
              <a:rPr lang="en-US" dirty="0"/>
              <a:t>©2017 Rethink. All rights reserved.</a:t>
            </a:r>
            <a:endParaRPr lang="en-GB" dirty="0"/>
          </a:p>
        </p:txBody>
      </p:sp>
      <p:sp>
        <p:nvSpPr>
          <p:cNvPr id="12" name="TextBox 11"/>
          <p:cNvSpPr txBox="1"/>
          <p:nvPr/>
        </p:nvSpPr>
        <p:spPr>
          <a:xfrm>
            <a:off x="1327244" y="1836022"/>
            <a:ext cx="1297244" cy="258532"/>
          </a:xfrm>
          <a:prstGeom prst="rect">
            <a:avLst/>
          </a:prstGeom>
          <a:noFill/>
        </p:spPr>
        <p:txBody>
          <a:bodyPr wrap="square" tIns="0" bIns="0" rtlCol="0">
            <a:spAutoFit/>
          </a:bodyPr>
          <a:lstStyle/>
          <a:p>
            <a:pPr algn="ctr">
              <a:lnSpc>
                <a:spcPct val="120000"/>
              </a:lnSpc>
            </a:pPr>
            <a:r>
              <a:rPr lang="en-US" sz="700" dirty="0">
                <a:solidFill>
                  <a:schemeClr val="accent1"/>
                </a:solidFill>
              </a:rPr>
              <a:t>Oriented to Patient Only</a:t>
            </a:r>
          </a:p>
          <a:p>
            <a:pPr algn="ctr">
              <a:lnSpc>
                <a:spcPct val="120000"/>
              </a:lnSpc>
            </a:pPr>
            <a:r>
              <a:rPr lang="en-US" sz="700" dirty="0">
                <a:solidFill>
                  <a:schemeClr val="accent3"/>
                </a:solidFill>
              </a:rPr>
              <a:t>Critical Gaps in Plan</a:t>
            </a:r>
            <a:endParaRPr lang="en-GB" sz="700" dirty="0">
              <a:solidFill>
                <a:schemeClr val="accent1"/>
              </a:solidFill>
            </a:endParaRPr>
          </a:p>
        </p:txBody>
      </p:sp>
      <p:sp>
        <p:nvSpPr>
          <p:cNvPr id="13" name="TextBox 12"/>
          <p:cNvSpPr txBox="1"/>
          <p:nvPr/>
        </p:nvSpPr>
        <p:spPr>
          <a:xfrm>
            <a:off x="3745044" y="1836022"/>
            <a:ext cx="1980588" cy="249364"/>
          </a:xfrm>
          <a:prstGeom prst="rect">
            <a:avLst/>
          </a:prstGeom>
          <a:noFill/>
        </p:spPr>
        <p:txBody>
          <a:bodyPr wrap="square" tIns="0" bIns="0" rtlCol="0">
            <a:spAutoFit/>
          </a:bodyPr>
          <a:lstStyle/>
          <a:p>
            <a:pPr algn="ctr">
              <a:lnSpc>
                <a:spcPct val="120000"/>
              </a:lnSpc>
            </a:pPr>
            <a:r>
              <a:rPr lang="en-US" sz="700" dirty="0">
                <a:solidFill>
                  <a:schemeClr val="accent1"/>
                </a:solidFill>
              </a:rPr>
              <a:t>Patient Care + Critical Caregiver Supports</a:t>
            </a:r>
          </a:p>
          <a:p>
            <a:pPr algn="ctr">
              <a:lnSpc>
                <a:spcPct val="120000"/>
              </a:lnSpc>
            </a:pPr>
            <a:r>
              <a:rPr lang="en-US" sz="700" dirty="0">
                <a:solidFill>
                  <a:schemeClr val="accent3"/>
                </a:solidFill>
              </a:rPr>
              <a:t>Work  |  School  |  Family  |  Therapist</a:t>
            </a:r>
            <a:endParaRPr lang="en-GB" sz="700" dirty="0">
              <a:solidFill>
                <a:schemeClr val="accent3"/>
              </a:solidFill>
            </a:endParaRPr>
          </a:p>
        </p:txBody>
      </p:sp>
      <p:grpSp>
        <p:nvGrpSpPr>
          <p:cNvPr id="52" name="Group 51">
            <a:extLst>
              <a:ext uri="{FF2B5EF4-FFF2-40B4-BE49-F238E27FC236}">
                <a16:creationId xmlns:a16="http://schemas.microsoft.com/office/drawing/2014/main" id="{9735E8FE-19DE-4D6A-9D11-D089DABF0376}"/>
              </a:ext>
            </a:extLst>
          </p:cNvPr>
          <p:cNvGrpSpPr/>
          <p:nvPr/>
        </p:nvGrpSpPr>
        <p:grpSpPr>
          <a:xfrm>
            <a:off x="1690677" y="1205942"/>
            <a:ext cx="570378" cy="562022"/>
            <a:chOff x="-1813900" y="3437172"/>
            <a:chExt cx="936975" cy="936975"/>
          </a:xfrm>
        </p:grpSpPr>
        <p:sp>
          <p:nvSpPr>
            <p:cNvPr id="54" name="Oval 53">
              <a:extLst>
                <a:ext uri="{FF2B5EF4-FFF2-40B4-BE49-F238E27FC236}">
                  <a16:creationId xmlns:a16="http://schemas.microsoft.com/office/drawing/2014/main" id="{531FBDDF-B166-4794-A290-1903E30112D3}"/>
                </a:ext>
              </a:extLst>
            </p:cNvPr>
            <p:cNvSpPr/>
            <p:nvPr>
              <p:custDataLst>
                <p:tags r:id="rId10"/>
              </p:custDataLst>
            </p:nvPr>
          </p:nvSpPr>
          <p:spPr>
            <a:xfrm>
              <a:off x="-1813900" y="3437172"/>
              <a:ext cx="936975" cy="936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pic>
          <p:nvPicPr>
            <p:cNvPr id="57" name="Picture 56">
              <a:extLst>
                <a:ext uri="{FF2B5EF4-FFF2-40B4-BE49-F238E27FC236}">
                  <a16:creationId xmlns:a16="http://schemas.microsoft.com/office/drawing/2014/main" id="{1CE0CC10-3E46-41BD-A47B-BFE017547EE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559855" y="3678956"/>
              <a:ext cx="451624" cy="480977"/>
            </a:xfrm>
            <a:prstGeom prst="rect">
              <a:avLst/>
            </a:prstGeom>
          </p:spPr>
        </p:pic>
      </p:grpSp>
      <p:graphicFrame>
        <p:nvGraphicFramePr>
          <p:cNvPr id="3" name="Table 2"/>
          <p:cNvGraphicFramePr>
            <a:graphicFrameLocks noGrp="1"/>
          </p:cNvGraphicFramePr>
          <p:nvPr>
            <p:extLst/>
          </p:nvPr>
        </p:nvGraphicFramePr>
        <p:xfrm>
          <a:off x="587394" y="2223038"/>
          <a:ext cx="5546866" cy="2436852"/>
        </p:xfrm>
        <a:graphic>
          <a:graphicData uri="http://schemas.openxmlformats.org/drawingml/2006/table">
            <a:tbl>
              <a:tblPr firstRow="1" bandRow="1">
                <a:tableStyleId>{21E4AEA4-8DFA-4A89-87EB-49C32662AFE0}</a:tableStyleId>
              </a:tblPr>
              <a:tblGrid>
                <a:gridCol w="2773433">
                  <a:extLst>
                    <a:ext uri="{9D8B030D-6E8A-4147-A177-3AD203B41FA5}">
                      <a16:colId xmlns:a16="http://schemas.microsoft.com/office/drawing/2014/main" val="20000"/>
                    </a:ext>
                  </a:extLst>
                </a:gridCol>
                <a:gridCol w="2773433">
                  <a:extLst>
                    <a:ext uri="{9D8B030D-6E8A-4147-A177-3AD203B41FA5}">
                      <a16:colId xmlns:a16="http://schemas.microsoft.com/office/drawing/2014/main" val="20001"/>
                    </a:ext>
                  </a:extLst>
                </a:gridCol>
              </a:tblGrid>
              <a:tr h="332916">
                <a:tc>
                  <a:txBody>
                    <a:bodyPr/>
                    <a:lstStyle/>
                    <a:p>
                      <a:pPr algn="ctr"/>
                      <a:r>
                        <a:rPr lang="en-US" sz="1200" b="0" dirty="0"/>
                        <a:t>Medical Plan</a:t>
                      </a:r>
                    </a:p>
                  </a:txBody>
                  <a:tcPr anchor="ctr">
                    <a:solidFill>
                      <a:srgbClr val="3F6680"/>
                    </a:solidFill>
                  </a:tcPr>
                </a:tc>
                <a:tc>
                  <a:txBody>
                    <a:bodyPr/>
                    <a:lstStyle/>
                    <a:p>
                      <a:pPr algn="ctr"/>
                      <a:r>
                        <a:rPr lang="en-US" sz="1200" b="0" dirty="0"/>
                        <a:t>Medical Plan + Rethink</a:t>
                      </a:r>
                    </a:p>
                  </a:txBody>
                  <a:tcPr anchor="ctr">
                    <a:solidFill>
                      <a:srgbClr val="E67E22"/>
                    </a:solidFill>
                  </a:tcPr>
                </a:tc>
                <a:extLst>
                  <a:ext uri="{0D108BD9-81ED-4DB2-BD59-A6C34878D82A}">
                    <a16:rowId xmlns:a16="http://schemas.microsoft.com/office/drawing/2014/main" val="10000"/>
                  </a:ext>
                </a:extLst>
              </a:tr>
              <a:tr h="411684">
                <a:tc>
                  <a:txBody>
                    <a:bodyPr/>
                    <a:lstStyle/>
                    <a:p>
                      <a:pPr algn="l"/>
                      <a:r>
                        <a:rPr lang="en-US" sz="800" b="0" dirty="0"/>
                        <a:t>Severely limited supply of therapists. Long wait times   (6-18 months on average.)</a:t>
                      </a:r>
                    </a:p>
                  </a:txBody>
                  <a:tcPr anchor="ctr">
                    <a:solidFill>
                      <a:srgbClr val="3F6680">
                        <a:alpha val="20000"/>
                      </a:srgbClr>
                    </a:solidFill>
                  </a:tcPr>
                </a:tc>
                <a:tc>
                  <a:txBody>
                    <a:bodyPr/>
                    <a:lstStyle/>
                    <a:p>
                      <a:pPr algn="l"/>
                      <a:r>
                        <a:rPr lang="en-US" sz="800" b="0" dirty="0"/>
                        <a:t>Available pre-diagnosis (as medically recommended)     as well as post-diagnosis online 24/7 with </a:t>
                      </a:r>
                      <a:r>
                        <a:rPr lang="en-US" sz="800" b="0" i="1" dirty="0"/>
                        <a:t>no wait times</a:t>
                      </a:r>
                      <a:r>
                        <a:rPr lang="en-US" sz="800" b="0" dirty="0"/>
                        <a:t>.</a:t>
                      </a:r>
                    </a:p>
                  </a:txBody>
                  <a:tcPr anchor="ctr">
                    <a:solidFill>
                      <a:srgbClr val="E67E22">
                        <a:alpha val="20000"/>
                      </a:srgbClr>
                    </a:solidFill>
                  </a:tcPr>
                </a:tc>
                <a:extLst>
                  <a:ext uri="{0D108BD9-81ED-4DB2-BD59-A6C34878D82A}">
                    <a16:rowId xmlns:a16="http://schemas.microsoft.com/office/drawing/2014/main" val="10001"/>
                  </a:ext>
                </a:extLst>
              </a:tr>
              <a:tr h="411684">
                <a:tc>
                  <a:txBody>
                    <a:bodyPr/>
                    <a:lstStyle/>
                    <a:p>
                      <a:pPr algn="l"/>
                      <a:r>
                        <a:rPr lang="en-US" sz="800" b="0" dirty="0"/>
                        <a:t>Only eligible for Autism diagnoses — 1 in 68.</a:t>
                      </a:r>
                    </a:p>
                  </a:txBody>
                  <a:tcPr anchor="ctr">
                    <a:solidFill>
                      <a:srgbClr val="3F6680">
                        <a:alpha val="9804"/>
                      </a:srgbClr>
                    </a:solidFill>
                  </a:tcPr>
                </a:tc>
                <a:tc>
                  <a:txBody>
                    <a:bodyPr/>
                    <a:lstStyle/>
                    <a:p>
                      <a:pPr algn="l"/>
                      <a:r>
                        <a:rPr lang="en-US" sz="800" b="0" dirty="0"/>
                        <a:t>Available for </a:t>
                      </a:r>
                      <a:r>
                        <a:rPr lang="en-US" sz="800" b="1" u="sng" dirty="0"/>
                        <a:t>all</a:t>
                      </a:r>
                      <a:r>
                        <a:rPr lang="en-US" sz="800" b="0" baseline="0" dirty="0"/>
                        <a:t> </a:t>
                      </a:r>
                      <a:r>
                        <a:rPr lang="en-US" sz="800" b="0" dirty="0"/>
                        <a:t>developmental disabilities or </a:t>
                      </a:r>
                      <a:r>
                        <a:rPr lang="en-US" sz="800" b="1" dirty="0"/>
                        <a:t>1 in 6</a:t>
                      </a:r>
                      <a:r>
                        <a:rPr lang="en-US" sz="800" b="1" baseline="0" dirty="0"/>
                        <a:t> </a:t>
                      </a:r>
                      <a:r>
                        <a:rPr lang="en-US" sz="800" b="0" dirty="0"/>
                        <a:t>(Autism, ADD/ADHD, Down Syndrome, Learning Delays, etc.)</a:t>
                      </a:r>
                    </a:p>
                  </a:txBody>
                  <a:tcPr anchor="ctr">
                    <a:solidFill>
                      <a:srgbClr val="E67E22">
                        <a:alpha val="9804"/>
                      </a:srgbClr>
                    </a:solidFill>
                  </a:tcPr>
                </a:tc>
                <a:extLst>
                  <a:ext uri="{0D108BD9-81ED-4DB2-BD59-A6C34878D82A}">
                    <a16:rowId xmlns:a16="http://schemas.microsoft.com/office/drawing/2014/main" val="10002"/>
                  </a:ext>
                </a:extLst>
              </a:tr>
              <a:tr h="411684">
                <a:tc>
                  <a:txBody>
                    <a:bodyPr/>
                    <a:lstStyle/>
                    <a:p>
                      <a:pPr algn="l"/>
                      <a:r>
                        <a:rPr lang="en-US" sz="800" b="0" dirty="0"/>
                        <a:t>Age limitations for medical eligibility and not available</a:t>
                      </a:r>
                      <a:r>
                        <a:rPr lang="en-US" sz="800" b="0" baseline="0" dirty="0"/>
                        <a:t> for employees/dependents unenrolled in plan.</a:t>
                      </a:r>
                      <a:endParaRPr lang="en-US" sz="800" b="0" dirty="0"/>
                    </a:p>
                  </a:txBody>
                  <a:tcPr anchor="ctr">
                    <a:solidFill>
                      <a:srgbClr val="3F6680">
                        <a:alpha val="20000"/>
                      </a:srgbClr>
                    </a:solidFill>
                  </a:tcPr>
                </a:tc>
                <a:tc>
                  <a:txBody>
                    <a:bodyPr/>
                    <a:lstStyle/>
                    <a:p>
                      <a:pPr algn="l"/>
                      <a:r>
                        <a:rPr lang="en-US" sz="800" b="0" dirty="0"/>
                        <a:t>Available for </a:t>
                      </a:r>
                      <a:r>
                        <a:rPr lang="en-US" sz="800" b="1" u="sng" dirty="0"/>
                        <a:t>all</a:t>
                      </a:r>
                      <a:r>
                        <a:rPr lang="en-US" sz="800" b="0" dirty="0"/>
                        <a:t> employee dependents regardless of age and/or medical plan eligibility.</a:t>
                      </a:r>
                    </a:p>
                  </a:txBody>
                  <a:tcPr anchor="ctr">
                    <a:solidFill>
                      <a:srgbClr val="E67E22">
                        <a:alpha val="20000"/>
                      </a:srgbClr>
                    </a:solidFill>
                  </a:tcPr>
                </a:tc>
                <a:extLst>
                  <a:ext uri="{0D108BD9-81ED-4DB2-BD59-A6C34878D82A}">
                    <a16:rowId xmlns:a16="http://schemas.microsoft.com/office/drawing/2014/main" val="10003"/>
                  </a:ext>
                </a:extLst>
              </a:tr>
              <a:tr h="411684">
                <a:tc>
                  <a:txBody>
                    <a:bodyPr/>
                    <a:lstStyle/>
                    <a:p>
                      <a:pPr algn="l"/>
                      <a:r>
                        <a:rPr lang="en-US" sz="800" b="0" dirty="0"/>
                        <a:t>Lack of caregiver training and supports.</a:t>
                      </a:r>
                    </a:p>
                  </a:txBody>
                  <a:tcPr anchor="ctr">
                    <a:solidFill>
                      <a:srgbClr val="3F6680">
                        <a:alpha val="9804"/>
                      </a:srgbClr>
                    </a:solidFill>
                  </a:tcPr>
                </a:tc>
                <a:tc>
                  <a:txBody>
                    <a:bodyPr/>
                    <a:lstStyle/>
                    <a:p>
                      <a:pPr algn="l"/>
                      <a:r>
                        <a:rPr lang="en-US" sz="800" b="0" dirty="0"/>
                        <a:t>Provides scalable caregiver training and supports.</a:t>
                      </a:r>
                    </a:p>
                  </a:txBody>
                  <a:tcPr anchor="ctr">
                    <a:solidFill>
                      <a:srgbClr val="E67E22">
                        <a:alpha val="9804"/>
                      </a:srgbClr>
                    </a:solidFill>
                  </a:tcPr>
                </a:tc>
                <a:extLst>
                  <a:ext uri="{0D108BD9-81ED-4DB2-BD59-A6C34878D82A}">
                    <a16:rowId xmlns:a16="http://schemas.microsoft.com/office/drawing/2014/main" val="10004"/>
                  </a:ext>
                </a:extLst>
              </a:tr>
              <a:tr h="411684">
                <a:tc>
                  <a:txBody>
                    <a:bodyPr/>
                    <a:lstStyle/>
                    <a:p>
                      <a:pPr algn="l"/>
                      <a:r>
                        <a:rPr lang="en-US" sz="800" b="0" dirty="0"/>
                        <a:t>Lack of supports for non-medical issues</a:t>
                      </a:r>
                      <a:r>
                        <a:rPr lang="en-US" sz="800" b="0" baseline="0" dirty="0"/>
                        <a:t> such as school system.</a:t>
                      </a:r>
                      <a:endParaRPr lang="en-US" sz="800" b="0" dirty="0"/>
                    </a:p>
                  </a:txBody>
                  <a:tcPr anchor="ctr">
                    <a:solidFill>
                      <a:srgbClr val="3F6680">
                        <a:alpha val="20000"/>
                      </a:srgbClr>
                    </a:solidFill>
                  </a:tcPr>
                </a:tc>
                <a:tc>
                  <a:txBody>
                    <a:bodyPr/>
                    <a:lstStyle/>
                    <a:p>
                      <a:pPr algn="l"/>
                      <a:r>
                        <a:rPr lang="en-US" sz="800" b="0" dirty="0"/>
                        <a:t>Provides</a:t>
                      </a:r>
                      <a:r>
                        <a:rPr lang="en-US" sz="800" b="0" baseline="0" dirty="0"/>
                        <a:t> </a:t>
                      </a:r>
                      <a:r>
                        <a:rPr lang="en-US" sz="800" b="0" dirty="0"/>
                        <a:t>supports for non-medical issues</a:t>
                      </a:r>
                      <a:r>
                        <a:rPr lang="en-US" sz="800" b="0" baseline="0" dirty="0"/>
                        <a:t> such as school system.</a:t>
                      </a:r>
                      <a:endParaRPr lang="en-US" sz="800" b="0" dirty="0"/>
                    </a:p>
                  </a:txBody>
                  <a:tcPr anchor="ctr">
                    <a:solidFill>
                      <a:srgbClr val="E67E22">
                        <a:alpha val="20000"/>
                      </a:srgbClr>
                    </a:solidFill>
                  </a:tcPr>
                </a:tc>
                <a:extLst>
                  <a:ext uri="{0D108BD9-81ED-4DB2-BD59-A6C34878D82A}">
                    <a16:rowId xmlns:a16="http://schemas.microsoft.com/office/drawing/2014/main" val="10005"/>
                  </a:ext>
                </a:extLst>
              </a:tr>
            </a:tbl>
          </a:graphicData>
        </a:graphic>
      </p:graphicFrame>
      <p:grpSp>
        <p:nvGrpSpPr>
          <p:cNvPr id="5" name="Group 4"/>
          <p:cNvGrpSpPr/>
          <p:nvPr/>
        </p:nvGrpSpPr>
        <p:grpSpPr>
          <a:xfrm>
            <a:off x="3935924" y="1190320"/>
            <a:ext cx="1598829" cy="577644"/>
            <a:chOff x="3874952" y="1154107"/>
            <a:chExt cx="1598829" cy="577644"/>
          </a:xfrm>
        </p:grpSpPr>
        <p:grpSp>
          <p:nvGrpSpPr>
            <p:cNvPr id="60" name="Group 59"/>
            <p:cNvGrpSpPr/>
            <p:nvPr/>
          </p:nvGrpSpPr>
          <p:grpSpPr>
            <a:xfrm>
              <a:off x="3874952" y="1169729"/>
              <a:ext cx="570378" cy="562022"/>
              <a:chOff x="-1813900" y="3437172"/>
              <a:chExt cx="936975" cy="936975"/>
            </a:xfrm>
          </p:grpSpPr>
          <p:sp>
            <p:nvSpPr>
              <p:cNvPr id="62" name="Oval 61"/>
              <p:cNvSpPr/>
              <p:nvPr>
                <p:custDataLst>
                  <p:tags r:id="rId9"/>
                </p:custDataLst>
              </p:nvPr>
            </p:nvSpPr>
            <p:spPr>
              <a:xfrm>
                <a:off x="-1813900" y="3437172"/>
                <a:ext cx="936975" cy="936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pic>
            <p:nvPicPr>
              <p:cNvPr id="64" name="Picture 63"/>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559855" y="3678956"/>
                <a:ext cx="451624" cy="480977"/>
              </a:xfrm>
              <a:prstGeom prst="rect">
                <a:avLst/>
              </a:prstGeom>
            </p:spPr>
          </p:pic>
        </p:grpSp>
        <p:grpSp>
          <p:nvGrpSpPr>
            <p:cNvPr id="4" name="Group 3"/>
            <p:cNvGrpSpPr/>
            <p:nvPr/>
          </p:nvGrpSpPr>
          <p:grpSpPr>
            <a:xfrm>
              <a:off x="4707913" y="1154107"/>
              <a:ext cx="765868" cy="577644"/>
              <a:chOff x="4978421" y="1069111"/>
              <a:chExt cx="911840" cy="687741"/>
            </a:xfrm>
          </p:grpSpPr>
          <p:grpSp>
            <p:nvGrpSpPr>
              <p:cNvPr id="47" name="Group 46"/>
              <p:cNvGrpSpPr/>
              <p:nvPr/>
            </p:nvGrpSpPr>
            <p:grpSpPr>
              <a:xfrm>
                <a:off x="5283130" y="1449667"/>
                <a:ext cx="307185" cy="307185"/>
                <a:chOff x="642102" y="1123950"/>
                <a:chExt cx="1110799" cy="1110799"/>
              </a:xfrm>
            </p:grpSpPr>
            <p:sp>
              <p:nvSpPr>
                <p:cNvPr id="48" name="Oval 47"/>
                <p:cNvSpPr/>
                <p:nvPr>
                  <p:custDataLst>
                    <p:tags r:id="rId7"/>
                  </p:custDataLst>
                </p:nvPr>
              </p:nvSpPr>
              <p:spPr>
                <a:xfrm>
                  <a:off x="642102" y="1123950"/>
                  <a:ext cx="1110799" cy="11107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8"/>
                <p:cNvGrpSpPr>
                  <a:grpSpLocks noChangeAspect="1"/>
                </p:cNvGrpSpPr>
                <p:nvPr>
                  <p:custDataLst>
                    <p:tags r:id="rId8"/>
                  </p:custDataLst>
                </p:nvPr>
              </p:nvGrpSpPr>
              <p:grpSpPr bwMode="auto">
                <a:xfrm>
                  <a:off x="931777" y="1486417"/>
                  <a:ext cx="531448" cy="385865"/>
                  <a:chOff x="397" y="-182"/>
                  <a:chExt cx="4961" cy="3602"/>
                </a:xfrm>
                <a:solidFill>
                  <a:schemeClr val="bg1"/>
                </a:solidFill>
              </p:grpSpPr>
              <p:sp>
                <p:nvSpPr>
                  <p:cNvPr id="51" name="Freeform 9"/>
                  <p:cNvSpPr>
                    <a:spLocks/>
                  </p:cNvSpPr>
                  <p:nvPr/>
                </p:nvSpPr>
                <p:spPr bwMode="auto">
                  <a:xfrm>
                    <a:off x="4441" y="1474"/>
                    <a:ext cx="338" cy="959"/>
                  </a:xfrm>
                  <a:custGeom>
                    <a:avLst/>
                    <a:gdLst>
                      <a:gd name="T0" fmla="*/ 0 w 338"/>
                      <a:gd name="T1" fmla="*/ 959 h 959"/>
                      <a:gd name="T2" fmla="*/ 338 w 338"/>
                      <a:gd name="T3" fmla="*/ 781 h 959"/>
                      <a:gd name="T4" fmla="*/ 338 w 338"/>
                      <a:gd name="T5" fmla="*/ 0 h 959"/>
                      <a:gd name="T6" fmla="*/ 0 w 338"/>
                      <a:gd name="T7" fmla="*/ 181 h 959"/>
                      <a:gd name="T8" fmla="*/ 0 w 338"/>
                      <a:gd name="T9" fmla="*/ 959 h 959"/>
                    </a:gdLst>
                    <a:ahLst/>
                    <a:cxnLst>
                      <a:cxn ang="0">
                        <a:pos x="T0" y="T1"/>
                      </a:cxn>
                      <a:cxn ang="0">
                        <a:pos x="T2" y="T3"/>
                      </a:cxn>
                      <a:cxn ang="0">
                        <a:pos x="T4" y="T5"/>
                      </a:cxn>
                      <a:cxn ang="0">
                        <a:pos x="T6" y="T7"/>
                      </a:cxn>
                      <a:cxn ang="0">
                        <a:pos x="T8" y="T9"/>
                      </a:cxn>
                    </a:cxnLst>
                    <a:rect l="0" t="0" r="r" b="b"/>
                    <a:pathLst>
                      <a:path w="338" h="959">
                        <a:moveTo>
                          <a:pt x="0" y="959"/>
                        </a:moveTo>
                        <a:lnTo>
                          <a:pt x="338" y="781"/>
                        </a:lnTo>
                        <a:lnTo>
                          <a:pt x="338" y="0"/>
                        </a:lnTo>
                        <a:lnTo>
                          <a:pt x="0" y="181"/>
                        </a:lnTo>
                        <a:lnTo>
                          <a:pt x="0" y="9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0"/>
                  <p:cNvSpPr>
                    <a:spLocks/>
                  </p:cNvSpPr>
                  <p:nvPr/>
                </p:nvSpPr>
                <p:spPr bwMode="auto">
                  <a:xfrm>
                    <a:off x="1141" y="1561"/>
                    <a:ext cx="2721" cy="1689"/>
                  </a:xfrm>
                  <a:custGeom>
                    <a:avLst/>
                    <a:gdLst>
                      <a:gd name="T0" fmla="*/ 735 w 1152"/>
                      <a:gd name="T1" fmla="*/ 384 h 715"/>
                      <a:gd name="T2" fmla="*/ 702 w 1152"/>
                      <a:gd name="T3" fmla="*/ 376 h 715"/>
                      <a:gd name="T4" fmla="*/ 0 w 1152"/>
                      <a:gd name="T5" fmla="*/ 0 h 715"/>
                      <a:gd name="T6" fmla="*/ 0 w 1152"/>
                      <a:gd name="T7" fmla="*/ 329 h 715"/>
                      <a:gd name="T8" fmla="*/ 735 w 1152"/>
                      <a:gd name="T9" fmla="*/ 715 h 715"/>
                      <a:gd name="T10" fmla="*/ 1152 w 1152"/>
                      <a:gd name="T11" fmla="*/ 497 h 715"/>
                      <a:gd name="T12" fmla="*/ 1152 w 1152"/>
                      <a:gd name="T13" fmla="*/ 170 h 715"/>
                      <a:gd name="T14" fmla="*/ 768 w 1152"/>
                      <a:gd name="T15" fmla="*/ 376 h 715"/>
                      <a:gd name="T16" fmla="*/ 735 w 1152"/>
                      <a:gd name="T17" fmla="*/ 384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2" h="715">
                        <a:moveTo>
                          <a:pt x="735" y="384"/>
                        </a:moveTo>
                        <a:cubicBezTo>
                          <a:pt x="724" y="384"/>
                          <a:pt x="712" y="381"/>
                          <a:pt x="702" y="376"/>
                        </a:cubicBezTo>
                        <a:cubicBezTo>
                          <a:pt x="0" y="0"/>
                          <a:pt x="0" y="0"/>
                          <a:pt x="0" y="0"/>
                        </a:cubicBezTo>
                        <a:cubicBezTo>
                          <a:pt x="0" y="329"/>
                          <a:pt x="0" y="329"/>
                          <a:pt x="0" y="329"/>
                        </a:cubicBezTo>
                        <a:cubicBezTo>
                          <a:pt x="735" y="715"/>
                          <a:pt x="735" y="715"/>
                          <a:pt x="735" y="715"/>
                        </a:cubicBezTo>
                        <a:cubicBezTo>
                          <a:pt x="1152" y="497"/>
                          <a:pt x="1152" y="497"/>
                          <a:pt x="1152" y="497"/>
                        </a:cubicBezTo>
                        <a:cubicBezTo>
                          <a:pt x="1152" y="170"/>
                          <a:pt x="1152" y="170"/>
                          <a:pt x="1152" y="170"/>
                        </a:cubicBezTo>
                        <a:cubicBezTo>
                          <a:pt x="768" y="376"/>
                          <a:pt x="768" y="376"/>
                          <a:pt x="768" y="376"/>
                        </a:cubicBezTo>
                        <a:cubicBezTo>
                          <a:pt x="758" y="381"/>
                          <a:pt x="746" y="384"/>
                          <a:pt x="735"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p:nvSpPr>
                <p:spPr bwMode="auto">
                  <a:xfrm>
                    <a:off x="2648" y="711"/>
                    <a:ext cx="1628" cy="2709"/>
                  </a:xfrm>
                  <a:custGeom>
                    <a:avLst/>
                    <a:gdLst>
                      <a:gd name="T0" fmla="*/ 661 w 689"/>
                      <a:gd name="T1" fmla="*/ 338 h 1147"/>
                      <a:gd name="T2" fmla="*/ 253 w 689"/>
                      <a:gd name="T3" fmla="*/ 122 h 1147"/>
                      <a:gd name="T4" fmla="*/ 191 w 689"/>
                      <a:gd name="T5" fmla="*/ 14 h 1147"/>
                      <a:gd name="T6" fmla="*/ 135 w 689"/>
                      <a:gd name="T7" fmla="*/ 0 h 1147"/>
                      <a:gd name="T8" fmla="*/ 31 w 689"/>
                      <a:gd name="T9" fmla="*/ 63 h 1147"/>
                      <a:gd name="T10" fmla="*/ 79 w 689"/>
                      <a:gd name="T11" fmla="*/ 223 h 1147"/>
                      <a:gd name="T12" fmla="*/ 134 w 689"/>
                      <a:gd name="T13" fmla="*/ 237 h 1147"/>
                      <a:gd name="T14" fmla="*/ 203 w 689"/>
                      <a:gd name="T15" fmla="*/ 214 h 1147"/>
                      <a:gd name="T16" fmla="*/ 584 w 689"/>
                      <a:gd name="T17" fmla="*/ 415 h 1147"/>
                      <a:gd name="T18" fmla="*/ 584 w 689"/>
                      <a:gd name="T19" fmla="*/ 1094 h 1147"/>
                      <a:gd name="T20" fmla="*/ 636 w 689"/>
                      <a:gd name="T21" fmla="*/ 1147 h 1147"/>
                      <a:gd name="T22" fmla="*/ 689 w 689"/>
                      <a:gd name="T23" fmla="*/ 1094 h 1147"/>
                      <a:gd name="T24" fmla="*/ 689 w 689"/>
                      <a:gd name="T25" fmla="*/ 384 h 1147"/>
                      <a:gd name="T26" fmla="*/ 661 w 689"/>
                      <a:gd name="T27" fmla="*/ 338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9" h="1147">
                        <a:moveTo>
                          <a:pt x="661" y="338"/>
                        </a:moveTo>
                        <a:cubicBezTo>
                          <a:pt x="253" y="122"/>
                          <a:pt x="253" y="122"/>
                          <a:pt x="253" y="122"/>
                        </a:cubicBezTo>
                        <a:cubicBezTo>
                          <a:pt x="254" y="79"/>
                          <a:pt x="232" y="36"/>
                          <a:pt x="191" y="14"/>
                        </a:cubicBezTo>
                        <a:cubicBezTo>
                          <a:pt x="173" y="5"/>
                          <a:pt x="154" y="0"/>
                          <a:pt x="135" y="0"/>
                        </a:cubicBezTo>
                        <a:cubicBezTo>
                          <a:pt x="93" y="0"/>
                          <a:pt x="52" y="23"/>
                          <a:pt x="31" y="63"/>
                        </a:cubicBezTo>
                        <a:cubicBezTo>
                          <a:pt x="0" y="120"/>
                          <a:pt x="21" y="192"/>
                          <a:pt x="79" y="223"/>
                        </a:cubicBezTo>
                        <a:cubicBezTo>
                          <a:pt x="97" y="232"/>
                          <a:pt x="115" y="237"/>
                          <a:pt x="134" y="237"/>
                        </a:cubicBezTo>
                        <a:cubicBezTo>
                          <a:pt x="159" y="237"/>
                          <a:pt x="183" y="229"/>
                          <a:pt x="203" y="214"/>
                        </a:cubicBezTo>
                        <a:cubicBezTo>
                          <a:pt x="584" y="415"/>
                          <a:pt x="584" y="415"/>
                          <a:pt x="584" y="415"/>
                        </a:cubicBezTo>
                        <a:cubicBezTo>
                          <a:pt x="584" y="1094"/>
                          <a:pt x="584" y="1094"/>
                          <a:pt x="584" y="1094"/>
                        </a:cubicBezTo>
                        <a:cubicBezTo>
                          <a:pt x="584" y="1123"/>
                          <a:pt x="607" y="1147"/>
                          <a:pt x="636" y="1147"/>
                        </a:cubicBezTo>
                        <a:cubicBezTo>
                          <a:pt x="665" y="1147"/>
                          <a:pt x="689" y="1123"/>
                          <a:pt x="689" y="1094"/>
                        </a:cubicBezTo>
                        <a:cubicBezTo>
                          <a:pt x="689" y="384"/>
                          <a:pt x="689" y="384"/>
                          <a:pt x="689" y="384"/>
                        </a:cubicBezTo>
                        <a:cubicBezTo>
                          <a:pt x="689" y="364"/>
                          <a:pt x="678" y="347"/>
                          <a:pt x="661" y="3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p:nvSpPr>
                <p:spPr bwMode="auto">
                  <a:xfrm>
                    <a:off x="397" y="-182"/>
                    <a:ext cx="4961" cy="2485"/>
                  </a:xfrm>
                  <a:custGeom>
                    <a:avLst/>
                    <a:gdLst>
                      <a:gd name="T0" fmla="*/ 1050 w 2100"/>
                      <a:gd name="T1" fmla="*/ 0 h 1052"/>
                      <a:gd name="T2" fmla="*/ 0 w 2100"/>
                      <a:gd name="T3" fmla="*/ 491 h 1052"/>
                      <a:gd name="T4" fmla="*/ 1050 w 2100"/>
                      <a:gd name="T5" fmla="*/ 1052 h 1052"/>
                      <a:gd name="T6" fmla="*/ 1462 w 2100"/>
                      <a:gd name="T7" fmla="*/ 832 h 1052"/>
                      <a:gd name="T8" fmla="*/ 1156 w 2100"/>
                      <a:gd name="T9" fmla="*/ 672 h 1052"/>
                      <a:gd name="T10" fmla="*/ 1087 w 2100"/>
                      <a:gd name="T11" fmla="*/ 684 h 1052"/>
                      <a:gd name="T12" fmla="*/ 999 w 2100"/>
                      <a:gd name="T13" fmla="*/ 662 h 1052"/>
                      <a:gd name="T14" fmla="*/ 908 w 2100"/>
                      <a:gd name="T15" fmla="*/ 551 h 1052"/>
                      <a:gd name="T16" fmla="*/ 922 w 2100"/>
                      <a:gd name="T17" fmla="*/ 408 h 1052"/>
                      <a:gd name="T18" fmla="*/ 1088 w 2100"/>
                      <a:gd name="T19" fmla="*/ 308 h 1052"/>
                      <a:gd name="T20" fmla="*/ 1177 w 2100"/>
                      <a:gd name="T21" fmla="*/ 331 h 1052"/>
                      <a:gd name="T22" fmla="*/ 1271 w 2100"/>
                      <a:gd name="T23" fmla="*/ 456 h 1052"/>
                      <a:gd name="T24" fmla="*/ 1647 w 2100"/>
                      <a:gd name="T25" fmla="*/ 654 h 1052"/>
                      <a:gd name="T26" fmla="*/ 1698 w 2100"/>
                      <a:gd name="T27" fmla="*/ 706 h 1052"/>
                      <a:gd name="T28" fmla="*/ 2100 w 2100"/>
                      <a:gd name="T29" fmla="*/ 491 h 1052"/>
                      <a:gd name="T30" fmla="*/ 1050 w 2100"/>
                      <a:gd name="T31"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0" h="1052">
                        <a:moveTo>
                          <a:pt x="1050" y="0"/>
                        </a:moveTo>
                        <a:cubicBezTo>
                          <a:pt x="0" y="491"/>
                          <a:pt x="0" y="491"/>
                          <a:pt x="0" y="491"/>
                        </a:cubicBezTo>
                        <a:cubicBezTo>
                          <a:pt x="1050" y="1052"/>
                          <a:pt x="1050" y="1052"/>
                          <a:pt x="1050" y="1052"/>
                        </a:cubicBezTo>
                        <a:cubicBezTo>
                          <a:pt x="1462" y="832"/>
                          <a:pt x="1462" y="832"/>
                          <a:pt x="1462" y="832"/>
                        </a:cubicBezTo>
                        <a:cubicBezTo>
                          <a:pt x="1156" y="672"/>
                          <a:pt x="1156" y="672"/>
                          <a:pt x="1156" y="672"/>
                        </a:cubicBezTo>
                        <a:cubicBezTo>
                          <a:pt x="1134" y="680"/>
                          <a:pt x="1111" y="684"/>
                          <a:pt x="1087" y="684"/>
                        </a:cubicBezTo>
                        <a:cubicBezTo>
                          <a:pt x="1057" y="684"/>
                          <a:pt x="1026" y="677"/>
                          <a:pt x="999" y="662"/>
                        </a:cubicBezTo>
                        <a:cubicBezTo>
                          <a:pt x="955" y="638"/>
                          <a:pt x="922" y="599"/>
                          <a:pt x="908" y="551"/>
                        </a:cubicBezTo>
                        <a:cubicBezTo>
                          <a:pt x="893" y="503"/>
                          <a:pt x="898" y="452"/>
                          <a:pt x="922" y="408"/>
                        </a:cubicBezTo>
                        <a:cubicBezTo>
                          <a:pt x="955" y="346"/>
                          <a:pt x="1019" y="308"/>
                          <a:pt x="1088" y="308"/>
                        </a:cubicBezTo>
                        <a:cubicBezTo>
                          <a:pt x="1119" y="308"/>
                          <a:pt x="1150" y="316"/>
                          <a:pt x="1177" y="331"/>
                        </a:cubicBezTo>
                        <a:cubicBezTo>
                          <a:pt x="1226" y="357"/>
                          <a:pt x="1260" y="403"/>
                          <a:pt x="1271" y="456"/>
                        </a:cubicBezTo>
                        <a:cubicBezTo>
                          <a:pt x="1647" y="654"/>
                          <a:pt x="1647" y="654"/>
                          <a:pt x="1647" y="654"/>
                        </a:cubicBezTo>
                        <a:cubicBezTo>
                          <a:pt x="1669" y="666"/>
                          <a:pt x="1687" y="684"/>
                          <a:pt x="1698" y="706"/>
                        </a:cubicBezTo>
                        <a:cubicBezTo>
                          <a:pt x="2100" y="491"/>
                          <a:pt x="2100" y="491"/>
                          <a:pt x="2100" y="491"/>
                        </a:cubicBezTo>
                        <a:lnTo>
                          <a:pt x="10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58" name="Group 57"/>
              <p:cNvGrpSpPr/>
              <p:nvPr/>
            </p:nvGrpSpPr>
            <p:grpSpPr>
              <a:xfrm>
                <a:off x="5581653" y="1252716"/>
                <a:ext cx="308608" cy="308608"/>
                <a:chOff x="4167691" y="1121646"/>
                <a:chExt cx="822960" cy="822960"/>
              </a:xfrm>
            </p:grpSpPr>
            <p:sp>
              <p:nvSpPr>
                <p:cNvPr id="59" name="Oval 58"/>
                <p:cNvSpPr/>
                <p:nvPr>
                  <p:custDataLst>
                    <p:tags r:id="rId5"/>
                  </p:custDataLst>
                </p:nvPr>
              </p:nvSpPr>
              <p:spPr>
                <a:xfrm>
                  <a:off x="4167691" y="1121646"/>
                  <a:ext cx="822960" cy="8229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158"/>
                <p:cNvSpPr>
                  <a:spLocks noEditPoints="1"/>
                </p:cNvSpPr>
                <p:nvPr>
                  <p:custDataLst>
                    <p:tags r:id="rId6"/>
                  </p:custDataLst>
                </p:nvPr>
              </p:nvSpPr>
              <p:spPr bwMode="auto">
                <a:xfrm>
                  <a:off x="4368391" y="1391091"/>
                  <a:ext cx="421560" cy="284071"/>
                </a:xfrm>
                <a:custGeom>
                  <a:avLst/>
                  <a:gdLst>
                    <a:gd name="T0" fmla="*/ 0 w 1904"/>
                    <a:gd name="T1" fmla="*/ 1283 h 1283"/>
                    <a:gd name="T2" fmla="*/ 386 w 1904"/>
                    <a:gd name="T3" fmla="*/ 608 h 1283"/>
                    <a:gd name="T4" fmla="*/ 403 w 1904"/>
                    <a:gd name="T5" fmla="*/ 590 h 1283"/>
                    <a:gd name="T6" fmla="*/ 394 w 1904"/>
                    <a:gd name="T7" fmla="*/ 566 h 1283"/>
                    <a:gd name="T8" fmla="*/ 266 w 1904"/>
                    <a:gd name="T9" fmla="*/ 314 h 1283"/>
                    <a:gd name="T10" fmla="*/ 580 w 1904"/>
                    <a:gd name="T11" fmla="*/ 0 h 1283"/>
                    <a:gd name="T12" fmla="*/ 894 w 1904"/>
                    <a:gd name="T13" fmla="*/ 314 h 1283"/>
                    <a:gd name="T14" fmla="*/ 766 w 1904"/>
                    <a:gd name="T15" fmla="*/ 566 h 1283"/>
                    <a:gd name="T16" fmla="*/ 756 w 1904"/>
                    <a:gd name="T17" fmla="*/ 590 h 1283"/>
                    <a:gd name="T18" fmla="*/ 773 w 1904"/>
                    <a:gd name="T19" fmla="*/ 608 h 1283"/>
                    <a:gd name="T20" fmla="*/ 905 w 1904"/>
                    <a:gd name="T21" fmla="*/ 660 h 1283"/>
                    <a:gd name="T22" fmla="*/ 709 w 1904"/>
                    <a:gd name="T23" fmla="*/ 1283 h 1283"/>
                    <a:gd name="T24" fmla="*/ 0 w 1904"/>
                    <a:gd name="T25" fmla="*/ 1283 h 1283"/>
                    <a:gd name="T26" fmla="*/ 1843 w 1904"/>
                    <a:gd name="T27" fmla="*/ 1283 h 1283"/>
                    <a:gd name="T28" fmla="*/ 1809 w 1904"/>
                    <a:gd name="T29" fmla="*/ 950 h 1283"/>
                    <a:gd name="T30" fmla="*/ 1740 w 1904"/>
                    <a:gd name="T31" fmla="*/ 962 h 1283"/>
                    <a:gd name="T32" fmla="*/ 1527 w 1904"/>
                    <a:gd name="T33" fmla="*/ 750 h 1283"/>
                    <a:gd name="T34" fmla="*/ 1563 w 1904"/>
                    <a:gd name="T35" fmla="*/ 633 h 1283"/>
                    <a:gd name="T36" fmla="*/ 1495 w 1904"/>
                    <a:gd name="T37" fmla="*/ 608 h 1283"/>
                    <a:gd name="T38" fmla="*/ 1447 w 1904"/>
                    <a:gd name="T39" fmla="*/ 595 h 1283"/>
                    <a:gd name="T40" fmla="*/ 1487 w 1904"/>
                    <a:gd name="T41" fmla="*/ 566 h 1283"/>
                    <a:gd name="T42" fmla="*/ 1615 w 1904"/>
                    <a:gd name="T43" fmla="*/ 314 h 1283"/>
                    <a:gd name="T44" fmla="*/ 1301 w 1904"/>
                    <a:gd name="T45" fmla="*/ 0 h 1283"/>
                    <a:gd name="T46" fmla="*/ 987 w 1904"/>
                    <a:gd name="T47" fmla="*/ 314 h 1283"/>
                    <a:gd name="T48" fmla="*/ 1115 w 1904"/>
                    <a:gd name="T49" fmla="*/ 566 h 1283"/>
                    <a:gd name="T50" fmla="*/ 1154 w 1904"/>
                    <a:gd name="T51" fmla="*/ 595 h 1283"/>
                    <a:gd name="T52" fmla="*/ 1107 w 1904"/>
                    <a:gd name="T53" fmla="*/ 608 h 1283"/>
                    <a:gd name="T54" fmla="*/ 757 w 1904"/>
                    <a:gd name="T55" fmla="*/ 1283 h 1283"/>
                    <a:gd name="T56" fmla="*/ 1305 w 1904"/>
                    <a:gd name="T57" fmla="*/ 1283 h 1283"/>
                    <a:gd name="T58" fmla="*/ 1843 w 1904"/>
                    <a:gd name="T59" fmla="*/ 1283 h 1283"/>
                    <a:gd name="T60" fmla="*/ 1575 w 1904"/>
                    <a:gd name="T61" fmla="*/ 750 h 1283"/>
                    <a:gd name="T62" fmla="*/ 1740 w 1904"/>
                    <a:gd name="T63" fmla="*/ 915 h 1283"/>
                    <a:gd name="T64" fmla="*/ 1904 w 1904"/>
                    <a:gd name="T65" fmla="*/ 750 h 1283"/>
                    <a:gd name="T66" fmla="*/ 1740 w 1904"/>
                    <a:gd name="T67" fmla="*/ 586 h 1283"/>
                    <a:gd name="T68" fmla="*/ 1575 w 1904"/>
                    <a:gd name="T69" fmla="*/ 75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1283">
                      <a:moveTo>
                        <a:pt x="0" y="1283"/>
                      </a:moveTo>
                      <a:cubicBezTo>
                        <a:pt x="5" y="895"/>
                        <a:pt x="128" y="680"/>
                        <a:pt x="386" y="608"/>
                      </a:cubicBezTo>
                      <a:cubicBezTo>
                        <a:pt x="395" y="606"/>
                        <a:pt x="401" y="599"/>
                        <a:pt x="403" y="590"/>
                      </a:cubicBezTo>
                      <a:cubicBezTo>
                        <a:pt x="405" y="581"/>
                        <a:pt x="401" y="572"/>
                        <a:pt x="394" y="566"/>
                      </a:cubicBezTo>
                      <a:cubicBezTo>
                        <a:pt x="312" y="506"/>
                        <a:pt x="266" y="414"/>
                        <a:pt x="266" y="314"/>
                      </a:cubicBezTo>
                      <a:cubicBezTo>
                        <a:pt x="266" y="141"/>
                        <a:pt x="406" y="0"/>
                        <a:pt x="580" y="0"/>
                      </a:cubicBezTo>
                      <a:cubicBezTo>
                        <a:pt x="753" y="0"/>
                        <a:pt x="894" y="141"/>
                        <a:pt x="894" y="314"/>
                      </a:cubicBezTo>
                      <a:cubicBezTo>
                        <a:pt x="894" y="414"/>
                        <a:pt x="847" y="506"/>
                        <a:pt x="766" y="566"/>
                      </a:cubicBezTo>
                      <a:cubicBezTo>
                        <a:pt x="758" y="572"/>
                        <a:pt x="755" y="581"/>
                        <a:pt x="756" y="590"/>
                      </a:cubicBezTo>
                      <a:cubicBezTo>
                        <a:pt x="758" y="599"/>
                        <a:pt x="765" y="606"/>
                        <a:pt x="773" y="608"/>
                      </a:cubicBezTo>
                      <a:cubicBezTo>
                        <a:pt x="820" y="621"/>
                        <a:pt x="863" y="639"/>
                        <a:pt x="905" y="660"/>
                      </a:cubicBezTo>
                      <a:cubicBezTo>
                        <a:pt x="742" y="799"/>
                        <a:pt x="711" y="1036"/>
                        <a:pt x="709" y="1283"/>
                      </a:cubicBezTo>
                      <a:lnTo>
                        <a:pt x="0" y="1283"/>
                      </a:lnTo>
                      <a:close/>
                      <a:moveTo>
                        <a:pt x="1843" y="1283"/>
                      </a:moveTo>
                      <a:cubicBezTo>
                        <a:pt x="1842" y="1158"/>
                        <a:pt x="1833" y="1046"/>
                        <a:pt x="1809" y="950"/>
                      </a:cubicBezTo>
                      <a:cubicBezTo>
                        <a:pt x="1787" y="957"/>
                        <a:pt x="1764" y="962"/>
                        <a:pt x="1740" y="962"/>
                      </a:cubicBezTo>
                      <a:cubicBezTo>
                        <a:pt x="1623" y="962"/>
                        <a:pt x="1527" y="867"/>
                        <a:pt x="1527" y="750"/>
                      </a:cubicBezTo>
                      <a:cubicBezTo>
                        <a:pt x="1527" y="707"/>
                        <a:pt x="1541" y="667"/>
                        <a:pt x="1563" y="633"/>
                      </a:cubicBezTo>
                      <a:cubicBezTo>
                        <a:pt x="1542" y="624"/>
                        <a:pt x="1519" y="615"/>
                        <a:pt x="1495" y="608"/>
                      </a:cubicBezTo>
                      <a:cubicBezTo>
                        <a:pt x="1447" y="595"/>
                        <a:pt x="1447" y="595"/>
                        <a:pt x="1447" y="595"/>
                      </a:cubicBezTo>
                      <a:cubicBezTo>
                        <a:pt x="1487" y="566"/>
                        <a:pt x="1487" y="566"/>
                        <a:pt x="1487" y="566"/>
                      </a:cubicBezTo>
                      <a:cubicBezTo>
                        <a:pt x="1568" y="506"/>
                        <a:pt x="1615" y="414"/>
                        <a:pt x="1615" y="314"/>
                      </a:cubicBezTo>
                      <a:cubicBezTo>
                        <a:pt x="1615" y="141"/>
                        <a:pt x="1474" y="0"/>
                        <a:pt x="1301" y="0"/>
                      </a:cubicBezTo>
                      <a:cubicBezTo>
                        <a:pt x="1128" y="0"/>
                        <a:pt x="987" y="141"/>
                        <a:pt x="987" y="314"/>
                      </a:cubicBezTo>
                      <a:cubicBezTo>
                        <a:pt x="987" y="414"/>
                        <a:pt x="1033" y="506"/>
                        <a:pt x="1115" y="566"/>
                      </a:cubicBezTo>
                      <a:cubicBezTo>
                        <a:pt x="1154" y="595"/>
                        <a:pt x="1154" y="595"/>
                        <a:pt x="1154" y="595"/>
                      </a:cubicBezTo>
                      <a:cubicBezTo>
                        <a:pt x="1107" y="608"/>
                        <a:pt x="1107" y="608"/>
                        <a:pt x="1107" y="608"/>
                      </a:cubicBezTo>
                      <a:cubicBezTo>
                        <a:pt x="822" y="687"/>
                        <a:pt x="759" y="935"/>
                        <a:pt x="757" y="1283"/>
                      </a:cubicBezTo>
                      <a:cubicBezTo>
                        <a:pt x="1305" y="1283"/>
                        <a:pt x="1305" y="1283"/>
                        <a:pt x="1305" y="1283"/>
                      </a:cubicBezTo>
                      <a:lnTo>
                        <a:pt x="1843" y="1283"/>
                      </a:lnTo>
                      <a:close/>
                      <a:moveTo>
                        <a:pt x="1575" y="750"/>
                      </a:moveTo>
                      <a:cubicBezTo>
                        <a:pt x="1575" y="841"/>
                        <a:pt x="1649" y="915"/>
                        <a:pt x="1740" y="915"/>
                      </a:cubicBezTo>
                      <a:cubicBezTo>
                        <a:pt x="1831" y="915"/>
                        <a:pt x="1904" y="841"/>
                        <a:pt x="1904" y="750"/>
                      </a:cubicBezTo>
                      <a:cubicBezTo>
                        <a:pt x="1904" y="660"/>
                        <a:pt x="1830" y="586"/>
                        <a:pt x="1740" y="586"/>
                      </a:cubicBezTo>
                      <a:cubicBezTo>
                        <a:pt x="1649" y="586"/>
                        <a:pt x="1575" y="660"/>
                        <a:pt x="1575" y="7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r>
                    <a:rPr lang="en-GB" dirty="0"/>
                    <a:t> </a:t>
                  </a:r>
                </a:p>
              </p:txBody>
            </p:sp>
          </p:grpSp>
          <p:grpSp>
            <p:nvGrpSpPr>
              <p:cNvPr id="70" name="Group 69"/>
              <p:cNvGrpSpPr/>
              <p:nvPr/>
            </p:nvGrpSpPr>
            <p:grpSpPr>
              <a:xfrm>
                <a:off x="5283130" y="1069111"/>
                <a:ext cx="307184" cy="307184"/>
                <a:chOff x="7257568" y="1123950"/>
                <a:chExt cx="822960" cy="822960"/>
              </a:xfrm>
            </p:grpSpPr>
            <p:sp>
              <p:nvSpPr>
                <p:cNvPr id="71" name="Oval 70"/>
                <p:cNvSpPr/>
                <p:nvPr>
                  <p:custDataLst>
                    <p:tags r:id="rId4"/>
                  </p:custDataLst>
                </p:nvPr>
              </p:nvSpPr>
              <p:spPr>
                <a:xfrm>
                  <a:off x="7257568" y="1123950"/>
                  <a:ext cx="822960" cy="8229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5"/>
                <p:cNvGrpSpPr>
                  <a:grpSpLocks noChangeAspect="1"/>
                </p:cNvGrpSpPr>
                <p:nvPr/>
              </p:nvGrpSpPr>
              <p:grpSpPr bwMode="auto">
                <a:xfrm>
                  <a:off x="7571161" y="1311897"/>
                  <a:ext cx="195774" cy="447066"/>
                  <a:chOff x="1764" y="816"/>
                  <a:chExt cx="134" cy="306"/>
                </a:xfrm>
                <a:solidFill>
                  <a:schemeClr val="bg1"/>
                </a:solidFill>
              </p:grpSpPr>
              <p:sp>
                <p:nvSpPr>
                  <p:cNvPr id="73" name="Oval 6"/>
                  <p:cNvSpPr>
                    <a:spLocks noChangeArrowheads="1"/>
                  </p:cNvSpPr>
                  <p:nvPr/>
                </p:nvSpPr>
                <p:spPr bwMode="auto">
                  <a:xfrm>
                    <a:off x="1824" y="816"/>
                    <a:ext cx="42" cy="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7"/>
                  <p:cNvSpPr>
                    <a:spLocks noEditPoints="1"/>
                  </p:cNvSpPr>
                  <p:nvPr/>
                </p:nvSpPr>
                <p:spPr bwMode="auto">
                  <a:xfrm>
                    <a:off x="1764" y="988"/>
                    <a:ext cx="75" cy="62"/>
                  </a:xfrm>
                  <a:custGeom>
                    <a:avLst/>
                    <a:gdLst>
                      <a:gd name="T0" fmla="*/ 595 w 660"/>
                      <a:gd name="T1" fmla="*/ 88 h 542"/>
                      <a:gd name="T2" fmla="*/ 474 w 660"/>
                      <a:gd name="T3" fmla="*/ 88 h 542"/>
                      <a:gd name="T4" fmla="*/ 374 w 660"/>
                      <a:gd name="T5" fmla="*/ 0 h 542"/>
                      <a:gd name="T6" fmla="*/ 299 w 660"/>
                      <a:gd name="T7" fmla="*/ 0 h 542"/>
                      <a:gd name="T8" fmla="*/ 199 w 660"/>
                      <a:gd name="T9" fmla="*/ 88 h 542"/>
                      <a:gd name="T10" fmla="*/ 65 w 660"/>
                      <a:gd name="T11" fmla="*/ 88 h 542"/>
                      <a:gd name="T12" fmla="*/ 0 w 660"/>
                      <a:gd name="T13" fmla="*/ 159 h 542"/>
                      <a:gd name="T14" fmla="*/ 0 w 660"/>
                      <a:gd name="T15" fmla="*/ 471 h 542"/>
                      <a:gd name="T16" fmla="*/ 65 w 660"/>
                      <a:gd name="T17" fmla="*/ 542 h 542"/>
                      <a:gd name="T18" fmla="*/ 595 w 660"/>
                      <a:gd name="T19" fmla="*/ 542 h 542"/>
                      <a:gd name="T20" fmla="*/ 660 w 660"/>
                      <a:gd name="T21" fmla="*/ 471 h 542"/>
                      <a:gd name="T22" fmla="*/ 660 w 660"/>
                      <a:gd name="T23" fmla="*/ 159 h 542"/>
                      <a:gd name="T24" fmla="*/ 595 w 660"/>
                      <a:gd name="T25" fmla="*/ 88 h 542"/>
                      <a:gd name="T26" fmla="*/ 253 w 660"/>
                      <a:gd name="T27" fmla="*/ 88 h 542"/>
                      <a:gd name="T28" fmla="*/ 299 w 660"/>
                      <a:gd name="T29" fmla="*/ 52 h 542"/>
                      <a:gd name="T30" fmla="*/ 374 w 660"/>
                      <a:gd name="T31" fmla="*/ 52 h 542"/>
                      <a:gd name="T32" fmla="*/ 421 w 660"/>
                      <a:gd name="T33" fmla="*/ 88 h 542"/>
                      <a:gd name="T34" fmla="*/ 253 w 660"/>
                      <a:gd name="T35" fmla="*/ 8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0" h="542">
                        <a:moveTo>
                          <a:pt x="595" y="88"/>
                        </a:moveTo>
                        <a:cubicBezTo>
                          <a:pt x="474" y="88"/>
                          <a:pt x="474" y="88"/>
                          <a:pt x="474" y="88"/>
                        </a:cubicBezTo>
                        <a:cubicBezTo>
                          <a:pt x="468" y="39"/>
                          <a:pt x="426" y="0"/>
                          <a:pt x="374" y="0"/>
                        </a:cubicBezTo>
                        <a:cubicBezTo>
                          <a:pt x="299" y="0"/>
                          <a:pt x="299" y="0"/>
                          <a:pt x="299" y="0"/>
                        </a:cubicBezTo>
                        <a:cubicBezTo>
                          <a:pt x="248" y="0"/>
                          <a:pt x="205" y="39"/>
                          <a:pt x="199" y="88"/>
                        </a:cubicBezTo>
                        <a:cubicBezTo>
                          <a:pt x="65" y="88"/>
                          <a:pt x="65" y="88"/>
                          <a:pt x="65" y="88"/>
                        </a:cubicBezTo>
                        <a:cubicBezTo>
                          <a:pt x="29" y="88"/>
                          <a:pt x="0" y="120"/>
                          <a:pt x="0" y="159"/>
                        </a:cubicBezTo>
                        <a:cubicBezTo>
                          <a:pt x="0" y="471"/>
                          <a:pt x="0" y="471"/>
                          <a:pt x="0" y="471"/>
                        </a:cubicBezTo>
                        <a:cubicBezTo>
                          <a:pt x="0" y="510"/>
                          <a:pt x="29" y="542"/>
                          <a:pt x="65" y="542"/>
                        </a:cubicBezTo>
                        <a:cubicBezTo>
                          <a:pt x="595" y="542"/>
                          <a:pt x="595" y="542"/>
                          <a:pt x="595" y="542"/>
                        </a:cubicBezTo>
                        <a:cubicBezTo>
                          <a:pt x="631" y="542"/>
                          <a:pt x="660" y="510"/>
                          <a:pt x="660" y="471"/>
                        </a:cubicBezTo>
                        <a:cubicBezTo>
                          <a:pt x="660" y="159"/>
                          <a:pt x="660" y="159"/>
                          <a:pt x="660" y="159"/>
                        </a:cubicBezTo>
                        <a:cubicBezTo>
                          <a:pt x="660" y="120"/>
                          <a:pt x="631" y="88"/>
                          <a:pt x="595" y="88"/>
                        </a:cubicBezTo>
                        <a:close/>
                        <a:moveTo>
                          <a:pt x="253" y="88"/>
                        </a:moveTo>
                        <a:cubicBezTo>
                          <a:pt x="258" y="67"/>
                          <a:pt x="277" y="52"/>
                          <a:pt x="299" y="52"/>
                        </a:cubicBezTo>
                        <a:cubicBezTo>
                          <a:pt x="374" y="52"/>
                          <a:pt x="374" y="52"/>
                          <a:pt x="374" y="52"/>
                        </a:cubicBezTo>
                        <a:cubicBezTo>
                          <a:pt x="397" y="52"/>
                          <a:pt x="416" y="67"/>
                          <a:pt x="421" y="88"/>
                        </a:cubicBezTo>
                        <a:lnTo>
                          <a:pt x="253"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8"/>
                  <p:cNvSpPr>
                    <a:spLocks/>
                  </p:cNvSpPr>
                  <p:nvPr/>
                </p:nvSpPr>
                <p:spPr bwMode="auto">
                  <a:xfrm>
                    <a:off x="1792" y="873"/>
                    <a:ext cx="106" cy="249"/>
                  </a:xfrm>
                  <a:custGeom>
                    <a:avLst/>
                    <a:gdLst>
                      <a:gd name="T0" fmla="*/ 596 w 933"/>
                      <a:gd name="T1" fmla="*/ 0 h 2194"/>
                      <a:gd name="T2" fmla="*/ 480 w 933"/>
                      <a:gd name="T3" fmla="*/ 116 h 2194"/>
                      <a:gd name="T4" fmla="*/ 556 w 933"/>
                      <a:gd name="T5" fmla="*/ 573 h 2194"/>
                      <a:gd name="T6" fmla="*/ 556 w 933"/>
                      <a:gd name="T7" fmla="*/ 579 h 2194"/>
                      <a:gd name="T8" fmla="*/ 479 w 933"/>
                      <a:gd name="T9" fmla="*/ 808 h 2194"/>
                      <a:gd name="T10" fmla="*/ 466 w 933"/>
                      <a:gd name="T11" fmla="*/ 818 h 2194"/>
                      <a:gd name="T12" fmla="*/ 454 w 933"/>
                      <a:gd name="T13" fmla="*/ 808 h 2194"/>
                      <a:gd name="T14" fmla="*/ 377 w 933"/>
                      <a:gd name="T15" fmla="*/ 579 h 2194"/>
                      <a:gd name="T16" fmla="*/ 377 w 933"/>
                      <a:gd name="T17" fmla="*/ 573 h 2194"/>
                      <a:gd name="T18" fmla="*/ 453 w 933"/>
                      <a:gd name="T19" fmla="*/ 116 h 2194"/>
                      <a:gd name="T20" fmla="*/ 337 w 933"/>
                      <a:gd name="T21" fmla="*/ 0 h 2194"/>
                      <a:gd name="T22" fmla="*/ 0 w 933"/>
                      <a:gd name="T23" fmla="*/ 208 h 2194"/>
                      <a:gd name="T24" fmla="*/ 0 w 933"/>
                      <a:gd name="T25" fmla="*/ 1003 h 2194"/>
                      <a:gd name="T26" fmla="*/ 1 w 933"/>
                      <a:gd name="T27" fmla="*/ 1018 h 2194"/>
                      <a:gd name="T28" fmla="*/ 48 w 933"/>
                      <a:gd name="T29" fmla="*/ 1006 h 2194"/>
                      <a:gd name="T30" fmla="*/ 125 w 933"/>
                      <a:gd name="T31" fmla="*/ 1006 h 2194"/>
                      <a:gd name="T32" fmla="*/ 173 w 933"/>
                      <a:gd name="T33" fmla="*/ 1018 h 2194"/>
                      <a:gd name="T34" fmla="*/ 175 w 933"/>
                      <a:gd name="T35" fmla="*/ 1003 h 2194"/>
                      <a:gd name="T36" fmla="*/ 175 w 933"/>
                      <a:gd name="T37" fmla="*/ 431 h 2194"/>
                      <a:gd name="T38" fmla="*/ 198 w 933"/>
                      <a:gd name="T39" fmla="*/ 461 h 2194"/>
                      <a:gd name="T40" fmla="*/ 198 w 933"/>
                      <a:gd name="T41" fmla="*/ 461 h 2194"/>
                      <a:gd name="T42" fmla="*/ 197 w 933"/>
                      <a:gd name="T43" fmla="*/ 478 h 2194"/>
                      <a:gd name="T44" fmla="*/ 197 w 933"/>
                      <a:gd name="T45" fmla="*/ 1036 h 2194"/>
                      <a:gd name="T46" fmla="*/ 228 w 933"/>
                      <a:gd name="T47" fmla="*/ 1097 h 2194"/>
                      <a:gd name="T48" fmla="*/ 352 w 933"/>
                      <a:gd name="T49" fmla="*/ 1097 h 2194"/>
                      <a:gd name="T50" fmla="*/ 419 w 933"/>
                      <a:gd name="T51" fmla="*/ 1171 h 2194"/>
                      <a:gd name="T52" fmla="*/ 419 w 933"/>
                      <a:gd name="T53" fmla="*/ 1493 h 2194"/>
                      <a:gd name="T54" fmla="*/ 352 w 933"/>
                      <a:gd name="T55" fmla="*/ 1567 h 2194"/>
                      <a:gd name="T56" fmla="*/ 197 w 933"/>
                      <a:gd name="T57" fmla="*/ 1567 h 2194"/>
                      <a:gd name="T58" fmla="*/ 197 w 933"/>
                      <a:gd name="T59" fmla="*/ 1987 h 2194"/>
                      <a:gd name="T60" fmla="*/ 328 w 933"/>
                      <a:gd name="T61" fmla="*/ 2194 h 2194"/>
                      <a:gd name="T62" fmla="*/ 460 w 933"/>
                      <a:gd name="T63" fmla="*/ 1987 h 2194"/>
                      <a:gd name="T64" fmla="*/ 460 w 933"/>
                      <a:gd name="T65" fmla="*/ 1288 h 2194"/>
                      <a:gd name="T66" fmla="*/ 466 w 933"/>
                      <a:gd name="T67" fmla="*/ 1289 h 2194"/>
                      <a:gd name="T68" fmla="*/ 473 w 933"/>
                      <a:gd name="T69" fmla="*/ 1288 h 2194"/>
                      <a:gd name="T70" fmla="*/ 473 w 933"/>
                      <a:gd name="T71" fmla="*/ 1987 h 2194"/>
                      <a:gd name="T72" fmla="*/ 604 w 933"/>
                      <a:gd name="T73" fmla="*/ 2194 h 2194"/>
                      <a:gd name="T74" fmla="*/ 736 w 933"/>
                      <a:gd name="T75" fmla="*/ 1987 h 2194"/>
                      <a:gd name="T76" fmla="*/ 736 w 933"/>
                      <a:gd name="T77" fmla="*/ 478 h 2194"/>
                      <a:gd name="T78" fmla="*/ 736 w 933"/>
                      <a:gd name="T79" fmla="*/ 472 h 2194"/>
                      <a:gd name="T80" fmla="*/ 736 w 933"/>
                      <a:gd name="T81" fmla="*/ 463 h 2194"/>
                      <a:gd name="T82" fmla="*/ 758 w 933"/>
                      <a:gd name="T83" fmla="*/ 434 h 2194"/>
                      <a:gd name="T84" fmla="*/ 758 w 933"/>
                      <a:gd name="T85" fmla="*/ 1003 h 2194"/>
                      <a:gd name="T86" fmla="*/ 846 w 933"/>
                      <a:gd name="T87" fmla="*/ 1091 h 2194"/>
                      <a:gd name="T88" fmla="*/ 933 w 933"/>
                      <a:gd name="T89" fmla="*/ 1003 h 2194"/>
                      <a:gd name="T90" fmla="*/ 933 w 933"/>
                      <a:gd name="T91" fmla="*/ 208 h 2194"/>
                      <a:gd name="T92" fmla="*/ 596 w 933"/>
                      <a:gd name="T93"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3" h="2194">
                        <a:moveTo>
                          <a:pt x="596" y="0"/>
                        </a:moveTo>
                        <a:cubicBezTo>
                          <a:pt x="480" y="116"/>
                          <a:pt x="480" y="116"/>
                          <a:pt x="480" y="116"/>
                        </a:cubicBezTo>
                        <a:cubicBezTo>
                          <a:pt x="556" y="573"/>
                          <a:pt x="556" y="573"/>
                          <a:pt x="556" y="573"/>
                        </a:cubicBezTo>
                        <a:cubicBezTo>
                          <a:pt x="557" y="575"/>
                          <a:pt x="556" y="577"/>
                          <a:pt x="556" y="579"/>
                        </a:cubicBezTo>
                        <a:cubicBezTo>
                          <a:pt x="479" y="808"/>
                          <a:pt x="479" y="808"/>
                          <a:pt x="479" y="808"/>
                        </a:cubicBezTo>
                        <a:cubicBezTo>
                          <a:pt x="477" y="814"/>
                          <a:pt x="472" y="818"/>
                          <a:pt x="466" y="818"/>
                        </a:cubicBezTo>
                        <a:cubicBezTo>
                          <a:pt x="461" y="818"/>
                          <a:pt x="456" y="814"/>
                          <a:pt x="454" y="808"/>
                        </a:cubicBezTo>
                        <a:cubicBezTo>
                          <a:pt x="377" y="579"/>
                          <a:pt x="377" y="579"/>
                          <a:pt x="377" y="579"/>
                        </a:cubicBezTo>
                        <a:cubicBezTo>
                          <a:pt x="377" y="577"/>
                          <a:pt x="376" y="575"/>
                          <a:pt x="377" y="573"/>
                        </a:cubicBezTo>
                        <a:cubicBezTo>
                          <a:pt x="453" y="116"/>
                          <a:pt x="453" y="116"/>
                          <a:pt x="453" y="116"/>
                        </a:cubicBezTo>
                        <a:cubicBezTo>
                          <a:pt x="337" y="0"/>
                          <a:pt x="337" y="0"/>
                          <a:pt x="337" y="0"/>
                        </a:cubicBezTo>
                        <a:cubicBezTo>
                          <a:pt x="184" y="26"/>
                          <a:pt x="0" y="95"/>
                          <a:pt x="0" y="208"/>
                        </a:cubicBezTo>
                        <a:cubicBezTo>
                          <a:pt x="0" y="1003"/>
                          <a:pt x="0" y="1003"/>
                          <a:pt x="0" y="1003"/>
                        </a:cubicBezTo>
                        <a:cubicBezTo>
                          <a:pt x="0" y="1009"/>
                          <a:pt x="0" y="1013"/>
                          <a:pt x="1" y="1018"/>
                        </a:cubicBezTo>
                        <a:cubicBezTo>
                          <a:pt x="15" y="1011"/>
                          <a:pt x="31" y="1006"/>
                          <a:pt x="48" y="1006"/>
                        </a:cubicBezTo>
                        <a:cubicBezTo>
                          <a:pt x="125" y="1006"/>
                          <a:pt x="125" y="1006"/>
                          <a:pt x="125" y="1006"/>
                        </a:cubicBezTo>
                        <a:cubicBezTo>
                          <a:pt x="143" y="1006"/>
                          <a:pt x="159" y="1011"/>
                          <a:pt x="173" y="1018"/>
                        </a:cubicBezTo>
                        <a:cubicBezTo>
                          <a:pt x="174" y="1013"/>
                          <a:pt x="175" y="1009"/>
                          <a:pt x="175" y="1003"/>
                        </a:cubicBezTo>
                        <a:cubicBezTo>
                          <a:pt x="175" y="431"/>
                          <a:pt x="175" y="431"/>
                          <a:pt x="175" y="431"/>
                        </a:cubicBezTo>
                        <a:cubicBezTo>
                          <a:pt x="198" y="461"/>
                          <a:pt x="198" y="461"/>
                          <a:pt x="198" y="461"/>
                        </a:cubicBezTo>
                        <a:cubicBezTo>
                          <a:pt x="198" y="461"/>
                          <a:pt x="198" y="461"/>
                          <a:pt x="198" y="461"/>
                        </a:cubicBezTo>
                        <a:cubicBezTo>
                          <a:pt x="197" y="467"/>
                          <a:pt x="197" y="472"/>
                          <a:pt x="197" y="478"/>
                        </a:cubicBezTo>
                        <a:cubicBezTo>
                          <a:pt x="197" y="1036"/>
                          <a:pt x="197" y="1036"/>
                          <a:pt x="197" y="1036"/>
                        </a:cubicBezTo>
                        <a:cubicBezTo>
                          <a:pt x="214" y="1052"/>
                          <a:pt x="225" y="1073"/>
                          <a:pt x="228" y="1097"/>
                        </a:cubicBezTo>
                        <a:cubicBezTo>
                          <a:pt x="352" y="1097"/>
                          <a:pt x="352" y="1097"/>
                          <a:pt x="352" y="1097"/>
                        </a:cubicBezTo>
                        <a:cubicBezTo>
                          <a:pt x="389" y="1097"/>
                          <a:pt x="419" y="1130"/>
                          <a:pt x="419" y="1171"/>
                        </a:cubicBezTo>
                        <a:cubicBezTo>
                          <a:pt x="419" y="1493"/>
                          <a:pt x="419" y="1493"/>
                          <a:pt x="419" y="1493"/>
                        </a:cubicBezTo>
                        <a:cubicBezTo>
                          <a:pt x="419" y="1534"/>
                          <a:pt x="389" y="1567"/>
                          <a:pt x="352" y="1567"/>
                        </a:cubicBezTo>
                        <a:cubicBezTo>
                          <a:pt x="197" y="1567"/>
                          <a:pt x="197" y="1567"/>
                          <a:pt x="197" y="1567"/>
                        </a:cubicBezTo>
                        <a:cubicBezTo>
                          <a:pt x="197" y="1987"/>
                          <a:pt x="197" y="1987"/>
                          <a:pt x="197" y="1987"/>
                        </a:cubicBezTo>
                        <a:cubicBezTo>
                          <a:pt x="197" y="2101"/>
                          <a:pt x="256" y="2194"/>
                          <a:pt x="328" y="2194"/>
                        </a:cubicBezTo>
                        <a:cubicBezTo>
                          <a:pt x="401" y="2194"/>
                          <a:pt x="460" y="2101"/>
                          <a:pt x="460" y="1987"/>
                        </a:cubicBezTo>
                        <a:cubicBezTo>
                          <a:pt x="460" y="1288"/>
                          <a:pt x="460" y="1288"/>
                          <a:pt x="460" y="1288"/>
                        </a:cubicBezTo>
                        <a:cubicBezTo>
                          <a:pt x="462" y="1289"/>
                          <a:pt x="464" y="1289"/>
                          <a:pt x="466" y="1289"/>
                        </a:cubicBezTo>
                        <a:cubicBezTo>
                          <a:pt x="469" y="1289"/>
                          <a:pt x="471" y="1289"/>
                          <a:pt x="473" y="1288"/>
                        </a:cubicBezTo>
                        <a:cubicBezTo>
                          <a:pt x="473" y="1987"/>
                          <a:pt x="473" y="1987"/>
                          <a:pt x="473" y="1987"/>
                        </a:cubicBezTo>
                        <a:cubicBezTo>
                          <a:pt x="473" y="2101"/>
                          <a:pt x="532" y="2194"/>
                          <a:pt x="604" y="2194"/>
                        </a:cubicBezTo>
                        <a:cubicBezTo>
                          <a:pt x="677" y="2194"/>
                          <a:pt x="736" y="2101"/>
                          <a:pt x="736" y="1987"/>
                        </a:cubicBezTo>
                        <a:cubicBezTo>
                          <a:pt x="736" y="478"/>
                          <a:pt x="736" y="478"/>
                          <a:pt x="736" y="478"/>
                        </a:cubicBezTo>
                        <a:cubicBezTo>
                          <a:pt x="736" y="476"/>
                          <a:pt x="736" y="474"/>
                          <a:pt x="736" y="472"/>
                        </a:cubicBezTo>
                        <a:cubicBezTo>
                          <a:pt x="736" y="469"/>
                          <a:pt x="736" y="466"/>
                          <a:pt x="736" y="463"/>
                        </a:cubicBezTo>
                        <a:cubicBezTo>
                          <a:pt x="758" y="434"/>
                          <a:pt x="758" y="434"/>
                          <a:pt x="758" y="434"/>
                        </a:cubicBezTo>
                        <a:cubicBezTo>
                          <a:pt x="758" y="1003"/>
                          <a:pt x="758" y="1003"/>
                          <a:pt x="758" y="1003"/>
                        </a:cubicBezTo>
                        <a:cubicBezTo>
                          <a:pt x="758" y="1052"/>
                          <a:pt x="797" y="1091"/>
                          <a:pt x="846" y="1091"/>
                        </a:cubicBezTo>
                        <a:cubicBezTo>
                          <a:pt x="894" y="1091"/>
                          <a:pt x="933" y="1052"/>
                          <a:pt x="933" y="1003"/>
                        </a:cubicBezTo>
                        <a:cubicBezTo>
                          <a:pt x="933" y="208"/>
                          <a:pt x="933" y="208"/>
                          <a:pt x="933" y="208"/>
                        </a:cubicBezTo>
                        <a:cubicBezTo>
                          <a:pt x="933" y="95"/>
                          <a:pt x="749" y="26"/>
                          <a:pt x="5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3" name="Group 22"/>
              <p:cNvGrpSpPr/>
              <p:nvPr/>
            </p:nvGrpSpPr>
            <p:grpSpPr>
              <a:xfrm>
                <a:off x="4978421" y="1252304"/>
                <a:ext cx="309435" cy="309433"/>
                <a:chOff x="4491338" y="4090098"/>
                <a:chExt cx="520063" cy="520063"/>
              </a:xfrm>
            </p:grpSpPr>
            <p:sp>
              <p:nvSpPr>
                <p:cNvPr id="63" name="Oval 62"/>
                <p:cNvSpPr/>
                <p:nvPr>
                  <p:custDataLst>
                    <p:tags r:id="rId3"/>
                  </p:custDataLst>
                </p:nvPr>
              </p:nvSpPr>
              <p:spPr>
                <a:xfrm>
                  <a:off x="4491338" y="4090098"/>
                  <a:ext cx="520063" cy="5200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618293" y="4247172"/>
                  <a:ext cx="274551" cy="205913"/>
                </a:xfrm>
                <a:prstGeom prst="rect">
                  <a:avLst/>
                </a:prstGeom>
              </p:spPr>
            </p:pic>
          </p:grpSp>
        </p:grpSp>
        <p:sp>
          <p:nvSpPr>
            <p:cNvPr id="82" name="Title 1"/>
            <p:cNvSpPr txBox="1">
              <a:spLocks/>
            </p:cNvSpPr>
            <p:nvPr/>
          </p:nvSpPr>
          <p:spPr>
            <a:xfrm>
              <a:off x="4493119" y="1224940"/>
              <a:ext cx="330685" cy="440503"/>
            </a:xfrm>
            <a:prstGeom prst="rect">
              <a:avLst/>
            </a:prstGeom>
          </p:spPr>
          <p:txBody>
            <a:bodyPr vert="horz" lIns="0" tIns="45720" rIns="91440" bIns="45720" rtlCol="0" anchor="ctr">
              <a:noAutofit/>
            </a:bodyPr>
            <a:lstStyle>
              <a:lvl1pPr algn="l" defTabSz="685800" rtl="0" eaLnBrk="1" latinLnBrk="0" hangingPunct="1">
                <a:spcBef>
                  <a:spcPct val="0"/>
                </a:spcBef>
                <a:buNone/>
                <a:defRPr sz="2100" kern="1200">
                  <a:solidFill>
                    <a:schemeClr val="accent1"/>
                  </a:solidFill>
                  <a:latin typeface="+mj-lt"/>
                  <a:ea typeface="+mj-ea"/>
                  <a:cs typeface="+mj-cs"/>
                </a:defRPr>
              </a:lvl1pPr>
            </a:lstStyle>
            <a:p>
              <a:r>
                <a:rPr lang="en-GB" b="1" dirty="0"/>
                <a:t>+</a:t>
              </a:r>
            </a:p>
          </p:txBody>
        </p:sp>
      </p:grpSp>
    </p:spTree>
    <p:extLst>
      <p:ext uri="{BB962C8B-B14F-4D97-AF65-F5344CB8AC3E}">
        <p14:creationId xmlns:p14="http://schemas.microsoft.com/office/powerpoint/2010/main" val="123380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10996" name="think-cell Slide" r:id="rId14" imgW="317" imgH="318" progId="TCLayout.ActiveDocument.1">
                  <p:embed/>
                </p:oleObj>
              </mc:Choice>
              <mc:Fallback>
                <p:oleObj name="think-cell Slide" r:id="rId14" imgW="317" imgH="318" progId="TCLayout.ActiveDocument.1">
                  <p:embed/>
                  <p:pic>
                    <p:nvPicPr>
                      <p:cNvPr id="6" name="Object 5" hidden="1"/>
                      <p:cNvPicPr/>
                      <p:nvPr/>
                    </p:nvPicPr>
                    <p:blipFill>
                      <a:blip r:embed="rId15"/>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a:xfrm>
            <a:off x="312304" y="76487"/>
            <a:ext cx="6172200" cy="660399"/>
          </a:xfrm>
        </p:spPr>
        <p:txBody>
          <a:bodyPr>
            <a:normAutofit/>
          </a:bodyPr>
          <a:lstStyle/>
          <a:p>
            <a:r>
              <a:rPr lang="en-GB" dirty="0"/>
              <a:t>The Rethink Solution</a:t>
            </a:r>
          </a:p>
        </p:txBody>
      </p:sp>
      <p:sp>
        <p:nvSpPr>
          <p:cNvPr id="20"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graphicFrame>
        <p:nvGraphicFramePr>
          <p:cNvPr id="22" name="Diagram 21"/>
          <p:cNvGraphicFramePr/>
          <p:nvPr>
            <p:extLst/>
          </p:nvPr>
        </p:nvGraphicFramePr>
        <p:xfrm>
          <a:off x="356755" y="1560354"/>
          <a:ext cx="6243321" cy="115038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1" name="TextBox 10"/>
          <p:cNvSpPr txBox="1"/>
          <p:nvPr/>
        </p:nvSpPr>
        <p:spPr>
          <a:xfrm>
            <a:off x="340033" y="630029"/>
            <a:ext cx="6380594" cy="443198"/>
          </a:xfrm>
          <a:prstGeom prst="rect">
            <a:avLst/>
          </a:prstGeom>
          <a:noFill/>
        </p:spPr>
        <p:txBody>
          <a:bodyPr wrap="square" lIns="0" tIns="0" rIns="0" bIns="0" rtlCol="0">
            <a:spAutoFit/>
          </a:bodyPr>
          <a:lstStyle/>
          <a:p>
            <a:pPr>
              <a:lnSpc>
                <a:spcPct val="120000"/>
              </a:lnSpc>
            </a:pPr>
            <a:r>
              <a:rPr lang="en-US" sz="1200" dirty="0">
                <a:solidFill>
                  <a:schemeClr val="accent3"/>
                </a:solidFill>
              </a:rPr>
              <a:t>Innovative solution, providing employees and their families with 24/7 accessible e-learning tools, best practice clinical supports, and a BCBA clinician throughout the year for 1:1 training.</a:t>
            </a:r>
            <a:endParaRPr lang="en-GB" sz="1200" dirty="0">
              <a:solidFill>
                <a:schemeClr val="accent3"/>
              </a:solidFill>
            </a:endParaRPr>
          </a:p>
        </p:txBody>
      </p:sp>
      <p:sp>
        <p:nvSpPr>
          <p:cNvPr id="12" name="TextBox 11"/>
          <p:cNvSpPr txBox="1"/>
          <p:nvPr>
            <p:custDataLst>
              <p:tags r:id="rId3"/>
            </p:custDataLst>
          </p:nvPr>
        </p:nvSpPr>
        <p:spPr>
          <a:xfrm>
            <a:off x="336102" y="2546779"/>
            <a:ext cx="1098664" cy="1812804"/>
          </a:xfrm>
          <a:prstGeom prst="rect">
            <a:avLst/>
          </a:prstGeom>
          <a:noFill/>
        </p:spPr>
        <p:txBody>
          <a:bodyPr wrap="square" lIns="0" tIns="0" rIns="0" bIns="0" rtlCol="0">
            <a:spAutoFit/>
          </a:bodyPr>
          <a:lstStyle/>
          <a:p>
            <a:pPr>
              <a:lnSpc>
                <a:spcPct val="120000"/>
              </a:lnSpc>
            </a:pPr>
            <a:r>
              <a:rPr lang="en-US" sz="900" dirty="0">
                <a:solidFill>
                  <a:schemeClr val="tx2"/>
                </a:solidFill>
              </a:rPr>
              <a:t>Personalized consultations for the </a:t>
            </a:r>
            <a:r>
              <a:rPr lang="en-US" sz="900" i="1" dirty="0">
                <a:solidFill>
                  <a:schemeClr val="tx2"/>
                </a:solidFill>
              </a:rPr>
              <a:t>caregiver</a:t>
            </a:r>
            <a:r>
              <a:rPr lang="en-US" sz="900" dirty="0">
                <a:solidFill>
                  <a:schemeClr val="tx2"/>
                </a:solidFill>
              </a:rPr>
              <a:t> throughout the year with a Board Certified Behavior Analyst (BCBA) – training them with strategies and tips to address problem behaviors, teach and develop their child.</a:t>
            </a:r>
            <a:endParaRPr lang="en-GB" sz="900" dirty="0">
              <a:solidFill>
                <a:schemeClr val="tx2"/>
              </a:solidFill>
            </a:endParaRPr>
          </a:p>
        </p:txBody>
      </p:sp>
      <p:sp>
        <p:nvSpPr>
          <p:cNvPr id="13" name="TextBox 12"/>
          <p:cNvSpPr txBox="1"/>
          <p:nvPr>
            <p:custDataLst>
              <p:tags r:id="rId4"/>
            </p:custDataLst>
          </p:nvPr>
        </p:nvSpPr>
        <p:spPr>
          <a:xfrm>
            <a:off x="5600179" y="2546779"/>
            <a:ext cx="1120448" cy="1606594"/>
          </a:xfrm>
          <a:prstGeom prst="rect">
            <a:avLst/>
          </a:prstGeom>
          <a:noFill/>
        </p:spPr>
        <p:txBody>
          <a:bodyPr wrap="square" lIns="0" tIns="0" rIns="0" bIns="0" rtlCol="0">
            <a:spAutoFit/>
          </a:bodyPr>
          <a:lstStyle/>
          <a:p>
            <a:pPr>
              <a:lnSpc>
                <a:spcPct val="120000"/>
              </a:lnSpc>
            </a:pPr>
            <a:r>
              <a:rPr lang="en-US" sz="900" dirty="0">
                <a:solidFill>
                  <a:schemeClr val="tx2"/>
                </a:solidFill>
              </a:rPr>
              <a:t>Provides encouragement and support through online communities and forums</a:t>
            </a:r>
          </a:p>
          <a:p>
            <a:pPr>
              <a:lnSpc>
                <a:spcPct val="120000"/>
              </a:lnSpc>
            </a:pPr>
            <a:endParaRPr lang="en-US" sz="600" dirty="0">
              <a:solidFill>
                <a:schemeClr val="tx2"/>
              </a:solidFill>
            </a:endParaRPr>
          </a:p>
          <a:p>
            <a:pPr>
              <a:lnSpc>
                <a:spcPct val="120000"/>
              </a:lnSpc>
            </a:pPr>
            <a:r>
              <a:rPr lang="en-US" sz="900" dirty="0">
                <a:solidFill>
                  <a:schemeClr val="tx2"/>
                </a:solidFill>
              </a:rPr>
              <a:t>Access to printable resources, webinars, tips, news &amp; more</a:t>
            </a:r>
            <a:endParaRPr lang="en-GB" sz="900" dirty="0">
              <a:solidFill>
                <a:schemeClr val="tx2"/>
              </a:solidFill>
            </a:endParaRPr>
          </a:p>
          <a:p>
            <a:pPr>
              <a:lnSpc>
                <a:spcPct val="120000"/>
              </a:lnSpc>
            </a:pPr>
            <a:endParaRPr lang="en-GB" sz="900" dirty="0">
              <a:solidFill>
                <a:schemeClr val="tx2"/>
              </a:solidFill>
            </a:endParaRPr>
          </a:p>
        </p:txBody>
      </p:sp>
      <p:sp>
        <p:nvSpPr>
          <p:cNvPr id="14" name="TextBox 13"/>
          <p:cNvSpPr txBox="1"/>
          <p:nvPr>
            <p:custDataLst>
              <p:tags r:id="rId5"/>
            </p:custDataLst>
          </p:nvPr>
        </p:nvSpPr>
        <p:spPr>
          <a:xfrm>
            <a:off x="2999118" y="2546779"/>
            <a:ext cx="1097279" cy="997196"/>
          </a:xfrm>
          <a:prstGeom prst="rect">
            <a:avLst/>
          </a:prstGeom>
          <a:noFill/>
        </p:spPr>
        <p:txBody>
          <a:bodyPr wrap="square" lIns="0" tIns="0" rIns="0" bIns="0" rtlCol="0">
            <a:spAutoFit/>
          </a:bodyPr>
          <a:lstStyle/>
          <a:p>
            <a:pPr>
              <a:lnSpc>
                <a:spcPct val="120000"/>
              </a:lnSpc>
            </a:pPr>
            <a:r>
              <a:rPr lang="en-US" sz="900" dirty="0">
                <a:solidFill>
                  <a:schemeClr val="tx2"/>
                </a:solidFill>
              </a:rPr>
              <a:t>Web-based and mobile availability fosters real-time communication and coordination among care team members</a:t>
            </a:r>
            <a:endParaRPr lang="en-GB" sz="900" dirty="0">
              <a:solidFill>
                <a:schemeClr val="tx2"/>
              </a:solidFill>
            </a:endParaRPr>
          </a:p>
        </p:txBody>
      </p:sp>
      <p:sp>
        <p:nvSpPr>
          <p:cNvPr id="15" name="TextBox 14"/>
          <p:cNvSpPr txBox="1"/>
          <p:nvPr/>
        </p:nvSpPr>
        <p:spPr>
          <a:xfrm>
            <a:off x="4390074" y="2590370"/>
            <a:ext cx="1079218" cy="997196"/>
          </a:xfrm>
          <a:prstGeom prst="rect">
            <a:avLst/>
          </a:prstGeom>
          <a:noFill/>
        </p:spPr>
        <p:txBody>
          <a:bodyPr wrap="square" lIns="0" tIns="0" rIns="0" bIns="0" rtlCol="0">
            <a:spAutoFit/>
          </a:bodyPr>
          <a:lstStyle/>
          <a:p>
            <a:pPr>
              <a:lnSpc>
                <a:spcPct val="120000"/>
              </a:lnSpc>
            </a:pPr>
            <a:r>
              <a:rPr lang="en-US" sz="900" dirty="0">
                <a:solidFill>
                  <a:schemeClr val="tx2"/>
                </a:solidFill>
              </a:rPr>
              <a:t>Tools to track the dependent’s progress in real time &amp; utilization reporting for employers</a:t>
            </a:r>
            <a:endParaRPr lang="en-GB" sz="900" dirty="0">
              <a:solidFill>
                <a:schemeClr val="tx2"/>
              </a:solidFill>
            </a:endParaRPr>
          </a:p>
        </p:txBody>
      </p:sp>
      <p:sp>
        <p:nvSpPr>
          <p:cNvPr id="17" name="TextBox 16"/>
          <p:cNvSpPr txBox="1"/>
          <p:nvPr/>
        </p:nvSpPr>
        <p:spPr>
          <a:xfrm>
            <a:off x="1646588" y="2589671"/>
            <a:ext cx="1075013" cy="1772793"/>
          </a:xfrm>
          <a:prstGeom prst="rect">
            <a:avLst/>
          </a:prstGeom>
          <a:noFill/>
        </p:spPr>
        <p:txBody>
          <a:bodyPr wrap="square" lIns="0" tIns="0" rIns="0" bIns="0" rtlCol="0">
            <a:spAutoFit/>
          </a:bodyPr>
          <a:lstStyle/>
          <a:p>
            <a:pPr>
              <a:lnSpc>
                <a:spcPct val="120000"/>
              </a:lnSpc>
            </a:pPr>
            <a:r>
              <a:rPr lang="en-US" sz="900" dirty="0">
                <a:solidFill>
                  <a:schemeClr val="tx2"/>
                </a:solidFill>
              </a:rPr>
              <a:t>Comprehensive e-learning platform with over 1,500 video-based “how-to” lessons.</a:t>
            </a:r>
          </a:p>
          <a:p>
            <a:pPr>
              <a:lnSpc>
                <a:spcPct val="120000"/>
              </a:lnSpc>
            </a:pPr>
            <a:endParaRPr lang="en-US" sz="600" dirty="0">
              <a:solidFill>
                <a:schemeClr val="tx2"/>
              </a:solidFill>
            </a:endParaRPr>
          </a:p>
          <a:p>
            <a:pPr>
              <a:lnSpc>
                <a:spcPct val="120000"/>
              </a:lnSpc>
            </a:pPr>
            <a:r>
              <a:rPr lang="en-US" sz="900" dirty="0">
                <a:solidFill>
                  <a:schemeClr val="tx2"/>
                </a:solidFill>
              </a:rPr>
              <a:t>Customized for the dependent and available 24/7 in the home to manage treatment &amp; care</a:t>
            </a:r>
          </a:p>
        </p:txBody>
      </p:sp>
      <p:grpSp>
        <p:nvGrpSpPr>
          <p:cNvPr id="24" name="Group 23"/>
          <p:cNvGrpSpPr/>
          <p:nvPr/>
        </p:nvGrpSpPr>
        <p:grpSpPr>
          <a:xfrm>
            <a:off x="1922154" y="1340964"/>
            <a:ext cx="462266" cy="462266"/>
            <a:chOff x="996787" y="1121646"/>
            <a:chExt cx="822960" cy="822960"/>
          </a:xfrm>
        </p:grpSpPr>
        <p:sp>
          <p:nvSpPr>
            <p:cNvPr id="25" name="Oval 24"/>
            <p:cNvSpPr/>
            <p:nvPr>
              <p:custDataLst>
                <p:tags r:id="rId11"/>
              </p:custDataLst>
            </p:nvPr>
          </p:nvSpPr>
          <p:spPr>
            <a:xfrm>
              <a:off x="996787" y="1121646"/>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Freeform 6"/>
            <p:cNvSpPr>
              <a:spLocks noEditPoints="1"/>
            </p:cNvSpPr>
            <p:nvPr/>
          </p:nvSpPr>
          <p:spPr bwMode="auto">
            <a:xfrm>
              <a:off x="1214004" y="1353806"/>
              <a:ext cx="388526" cy="358640"/>
            </a:xfrm>
            <a:custGeom>
              <a:avLst/>
              <a:gdLst>
                <a:gd name="T0" fmla="*/ 2078 w 2078"/>
                <a:gd name="T1" fmla="*/ 1239 h 1923"/>
                <a:gd name="T2" fmla="*/ 2078 w 2078"/>
                <a:gd name="T3" fmla="*/ 151 h 1923"/>
                <a:gd name="T4" fmla="*/ 1927 w 2078"/>
                <a:gd name="T5" fmla="*/ 0 h 1923"/>
                <a:gd name="T6" fmla="*/ 151 w 2078"/>
                <a:gd name="T7" fmla="*/ 0 h 1923"/>
                <a:gd name="T8" fmla="*/ 0 w 2078"/>
                <a:gd name="T9" fmla="*/ 151 h 1923"/>
                <a:gd name="T10" fmla="*/ 0 w 2078"/>
                <a:gd name="T11" fmla="*/ 1265 h 1923"/>
                <a:gd name="T12" fmla="*/ 0 w 2078"/>
                <a:gd name="T13" fmla="*/ 1267 h 1923"/>
                <a:gd name="T14" fmla="*/ 0 w 2078"/>
                <a:gd name="T15" fmla="*/ 1469 h 1923"/>
                <a:gd name="T16" fmla="*/ 0 w 2078"/>
                <a:gd name="T17" fmla="*/ 1472 h 1923"/>
                <a:gd name="T18" fmla="*/ 0 w 2078"/>
                <a:gd name="T19" fmla="*/ 1483 h 1923"/>
                <a:gd name="T20" fmla="*/ 0 w 2078"/>
                <a:gd name="T21" fmla="*/ 1485 h 1923"/>
                <a:gd name="T22" fmla="*/ 0 w 2078"/>
                <a:gd name="T23" fmla="*/ 1488 h 1923"/>
                <a:gd name="T24" fmla="*/ 0 w 2078"/>
                <a:gd name="T25" fmla="*/ 1488 h 1923"/>
                <a:gd name="T26" fmla="*/ 133 w 2078"/>
                <a:gd name="T27" fmla="*/ 1616 h 1923"/>
                <a:gd name="T28" fmla="*/ 807 w 2078"/>
                <a:gd name="T29" fmla="*/ 1616 h 1923"/>
                <a:gd name="T30" fmla="*/ 587 w 2078"/>
                <a:gd name="T31" fmla="*/ 1807 h 1923"/>
                <a:gd name="T32" fmla="*/ 593 w 2078"/>
                <a:gd name="T33" fmla="*/ 1807 h 1923"/>
                <a:gd name="T34" fmla="*/ 535 w 2078"/>
                <a:gd name="T35" fmla="*/ 1865 h 1923"/>
                <a:gd name="T36" fmla="*/ 593 w 2078"/>
                <a:gd name="T37" fmla="*/ 1923 h 1923"/>
                <a:gd name="T38" fmla="*/ 1481 w 2078"/>
                <a:gd name="T39" fmla="*/ 1923 h 1923"/>
                <a:gd name="T40" fmla="*/ 1539 w 2078"/>
                <a:gd name="T41" fmla="*/ 1865 h 1923"/>
                <a:gd name="T42" fmla="*/ 1481 w 2078"/>
                <a:gd name="T43" fmla="*/ 1807 h 1923"/>
                <a:gd name="T44" fmla="*/ 1491 w 2078"/>
                <a:gd name="T45" fmla="*/ 1807 h 1923"/>
                <a:gd name="T46" fmla="*/ 1271 w 2078"/>
                <a:gd name="T47" fmla="*/ 1616 h 1923"/>
                <a:gd name="T48" fmla="*/ 1945 w 2078"/>
                <a:gd name="T49" fmla="*/ 1616 h 1923"/>
                <a:gd name="T50" fmla="*/ 2078 w 2078"/>
                <a:gd name="T51" fmla="*/ 1488 h 1923"/>
                <a:gd name="T52" fmla="*/ 2078 w 2078"/>
                <a:gd name="T53" fmla="*/ 1488 h 1923"/>
                <a:gd name="T54" fmla="*/ 2078 w 2078"/>
                <a:gd name="T55" fmla="*/ 1239 h 1923"/>
                <a:gd name="T56" fmla="*/ 1039 w 2078"/>
                <a:gd name="T57" fmla="*/ 1541 h 1923"/>
                <a:gd name="T58" fmla="*/ 965 w 2078"/>
                <a:gd name="T59" fmla="*/ 1467 h 1923"/>
                <a:gd name="T60" fmla="*/ 1039 w 2078"/>
                <a:gd name="T61" fmla="*/ 1393 h 1923"/>
                <a:gd name="T62" fmla="*/ 1113 w 2078"/>
                <a:gd name="T63" fmla="*/ 1467 h 1923"/>
                <a:gd name="T64" fmla="*/ 1039 w 2078"/>
                <a:gd name="T65" fmla="*/ 1541 h 1923"/>
                <a:gd name="T66" fmla="*/ 1953 w 2078"/>
                <a:gd name="T67" fmla="*/ 1265 h 1923"/>
                <a:gd name="T68" fmla="*/ 1927 w 2078"/>
                <a:gd name="T69" fmla="*/ 1292 h 1923"/>
                <a:gd name="T70" fmla="*/ 151 w 2078"/>
                <a:gd name="T71" fmla="*/ 1292 h 1923"/>
                <a:gd name="T72" fmla="*/ 125 w 2078"/>
                <a:gd name="T73" fmla="*/ 1265 h 1923"/>
                <a:gd name="T74" fmla="*/ 125 w 2078"/>
                <a:gd name="T75" fmla="*/ 151 h 1923"/>
                <a:gd name="T76" fmla="*/ 151 w 2078"/>
                <a:gd name="T77" fmla="*/ 125 h 1923"/>
                <a:gd name="T78" fmla="*/ 1927 w 2078"/>
                <a:gd name="T79" fmla="*/ 125 h 1923"/>
                <a:gd name="T80" fmla="*/ 1953 w 2078"/>
                <a:gd name="T81" fmla="*/ 151 h 1923"/>
                <a:gd name="T82" fmla="*/ 1953 w 2078"/>
                <a:gd name="T83" fmla="*/ 1265 h 1923"/>
                <a:gd name="T84" fmla="*/ 1011 w 2078"/>
                <a:gd name="T85" fmla="*/ 343 h 1923"/>
                <a:gd name="T86" fmla="*/ 1320 w 2078"/>
                <a:gd name="T87" fmla="*/ 652 h 1923"/>
                <a:gd name="T88" fmla="*/ 1011 w 2078"/>
                <a:gd name="T89" fmla="*/ 961 h 1923"/>
                <a:gd name="T90" fmla="*/ 702 w 2078"/>
                <a:gd name="T91" fmla="*/ 652 h 1923"/>
                <a:gd name="T92" fmla="*/ 1011 w 2078"/>
                <a:gd name="T93" fmla="*/ 343 h 1923"/>
                <a:gd name="T94" fmla="*/ 1268 w 2078"/>
                <a:gd name="T95" fmla="*/ 918 h 1923"/>
                <a:gd name="T96" fmla="*/ 1011 w 2078"/>
                <a:gd name="T97" fmla="*/ 1022 h 1923"/>
                <a:gd name="T98" fmla="*/ 752 w 2078"/>
                <a:gd name="T99" fmla="*/ 917 h 1923"/>
                <a:gd name="T100" fmla="*/ 554 w 2078"/>
                <a:gd name="T101" fmla="*/ 1292 h 1923"/>
                <a:gd name="T102" fmla="*/ 1464 w 2078"/>
                <a:gd name="T103" fmla="*/ 1292 h 1923"/>
                <a:gd name="T104" fmla="*/ 1268 w 2078"/>
                <a:gd name="T105" fmla="*/ 918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8" h="1923">
                  <a:moveTo>
                    <a:pt x="2078" y="1239"/>
                  </a:moveTo>
                  <a:cubicBezTo>
                    <a:pt x="2078" y="151"/>
                    <a:pt x="2078" y="151"/>
                    <a:pt x="2078" y="151"/>
                  </a:cubicBezTo>
                  <a:cubicBezTo>
                    <a:pt x="2078" y="68"/>
                    <a:pt x="2010" y="0"/>
                    <a:pt x="1927" y="0"/>
                  </a:cubicBezTo>
                  <a:cubicBezTo>
                    <a:pt x="151" y="0"/>
                    <a:pt x="151" y="0"/>
                    <a:pt x="151" y="0"/>
                  </a:cubicBezTo>
                  <a:cubicBezTo>
                    <a:pt x="68" y="0"/>
                    <a:pt x="0" y="68"/>
                    <a:pt x="0" y="151"/>
                  </a:cubicBezTo>
                  <a:cubicBezTo>
                    <a:pt x="0" y="1265"/>
                    <a:pt x="0" y="1265"/>
                    <a:pt x="0" y="1265"/>
                  </a:cubicBezTo>
                  <a:cubicBezTo>
                    <a:pt x="0" y="1266"/>
                    <a:pt x="0" y="1267"/>
                    <a:pt x="0" y="1267"/>
                  </a:cubicBezTo>
                  <a:cubicBezTo>
                    <a:pt x="0" y="1469"/>
                    <a:pt x="0" y="1469"/>
                    <a:pt x="0" y="1469"/>
                  </a:cubicBezTo>
                  <a:cubicBezTo>
                    <a:pt x="0" y="1470"/>
                    <a:pt x="0" y="1471"/>
                    <a:pt x="0" y="1472"/>
                  </a:cubicBezTo>
                  <a:cubicBezTo>
                    <a:pt x="0" y="1483"/>
                    <a:pt x="0" y="1483"/>
                    <a:pt x="0" y="1483"/>
                  </a:cubicBezTo>
                  <a:cubicBezTo>
                    <a:pt x="0" y="1484"/>
                    <a:pt x="0" y="1484"/>
                    <a:pt x="0" y="1485"/>
                  </a:cubicBezTo>
                  <a:cubicBezTo>
                    <a:pt x="0" y="1488"/>
                    <a:pt x="0" y="1488"/>
                    <a:pt x="0" y="1488"/>
                  </a:cubicBezTo>
                  <a:cubicBezTo>
                    <a:pt x="0" y="1488"/>
                    <a:pt x="0" y="1488"/>
                    <a:pt x="0" y="1488"/>
                  </a:cubicBezTo>
                  <a:cubicBezTo>
                    <a:pt x="3" y="1559"/>
                    <a:pt x="61" y="1616"/>
                    <a:pt x="133" y="1616"/>
                  </a:cubicBezTo>
                  <a:cubicBezTo>
                    <a:pt x="807" y="1616"/>
                    <a:pt x="807" y="1616"/>
                    <a:pt x="807" y="1616"/>
                  </a:cubicBezTo>
                  <a:cubicBezTo>
                    <a:pt x="806" y="1646"/>
                    <a:pt x="789" y="1781"/>
                    <a:pt x="587" y="1807"/>
                  </a:cubicBezTo>
                  <a:cubicBezTo>
                    <a:pt x="593" y="1807"/>
                    <a:pt x="593" y="1807"/>
                    <a:pt x="593" y="1807"/>
                  </a:cubicBezTo>
                  <a:cubicBezTo>
                    <a:pt x="561" y="1807"/>
                    <a:pt x="535" y="1833"/>
                    <a:pt x="535" y="1865"/>
                  </a:cubicBezTo>
                  <a:cubicBezTo>
                    <a:pt x="535" y="1897"/>
                    <a:pt x="561" y="1923"/>
                    <a:pt x="593" y="1923"/>
                  </a:cubicBezTo>
                  <a:cubicBezTo>
                    <a:pt x="1481" y="1923"/>
                    <a:pt x="1481" y="1923"/>
                    <a:pt x="1481" y="1923"/>
                  </a:cubicBezTo>
                  <a:cubicBezTo>
                    <a:pt x="1513" y="1923"/>
                    <a:pt x="1539" y="1897"/>
                    <a:pt x="1539" y="1865"/>
                  </a:cubicBezTo>
                  <a:cubicBezTo>
                    <a:pt x="1539" y="1833"/>
                    <a:pt x="1513" y="1807"/>
                    <a:pt x="1481" y="1807"/>
                  </a:cubicBezTo>
                  <a:cubicBezTo>
                    <a:pt x="1491" y="1807"/>
                    <a:pt x="1491" y="1807"/>
                    <a:pt x="1491" y="1807"/>
                  </a:cubicBezTo>
                  <a:cubicBezTo>
                    <a:pt x="1289" y="1782"/>
                    <a:pt x="1272" y="1646"/>
                    <a:pt x="1271" y="1616"/>
                  </a:cubicBezTo>
                  <a:cubicBezTo>
                    <a:pt x="1945" y="1616"/>
                    <a:pt x="1945" y="1616"/>
                    <a:pt x="1945" y="1616"/>
                  </a:cubicBezTo>
                  <a:cubicBezTo>
                    <a:pt x="2017" y="1616"/>
                    <a:pt x="2075" y="1559"/>
                    <a:pt x="2078" y="1488"/>
                  </a:cubicBezTo>
                  <a:cubicBezTo>
                    <a:pt x="2078" y="1488"/>
                    <a:pt x="2078" y="1488"/>
                    <a:pt x="2078" y="1488"/>
                  </a:cubicBezTo>
                  <a:cubicBezTo>
                    <a:pt x="2078" y="1239"/>
                    <a:pt x="2078" y="1239"/>
                    <a:pt x="2078" y="1239"/>
                  </a:cubicBezTo>
                  <a:close/>
                  <a:moveTo>
                    <a:pt x="1039" y="1541"/>
                  </a:moveTo>
                  <a:cubicBezTo>
                    <a:pt x="998" y="1541"/>
                    <a:pt x="965" y="1508"/>
                    <a:pt x="965" y="1467"/>
                  </a:cubicBezTo>
                  <a:cubicBezTo>
                    <a:pt x="965" y="1426"/>
                    <a:pt x="998" y="1393"/>
                    <a:pt x="1039" y="1393"/>
                  </a:cubicBezTo>
                  <a:cubicBezTo>
                    <a:pt x="1080" y="1393"/>
                    <a:pt x="1113" y="1426"/>
                    <a:pt x="1113" y="1467"/>
                  </a:cubicBezTo>
                  <a:cubicBezTo>
                    <a:pt x="1113" y="1508"/>
                    <a:pt x="1080" y="1541"/>
                    <a:pt x="1039" y="1541"/>
                  </a:cubicBezTo>
                  <a:close/>
                  <a:moveTo>
                    <a:pt x="1953" y="1265"/>
                  </a:moveTo>
                  <a:cubicBezTo>
                    <a:pt x="1953" y="1280"/>
                    <a:pt x="1942" y="1292"/>
                    <a:pt x="1927" y="1292"/>
                  </a:cubicBezTo>
                  <a:cubicBezTo>
                    <a:pt x="151" y="1292"/>
                    <a:pt x="151" y="1292"/>
                    <a:pt x="151" y="1292"/>
                  </a:cubicBezTo>
                  <a:cubicBezTo>
                    <a:pt x="136" y="1292"/>
                    <a:pt x="125" y="1280"/>
                    <a:pt x="125" y="1265"/>
                  </a:cubicBezTo>
                  <a:cubicBezTo>
                    <a:pt x="125" y="151"/>
                    <a:pt x="125" y="151"/>
                    <a:pt x="125" y="151"/>
                  </a:cubicBezTo>
                  <a:cubicBezTo>
                    <a:pt x="125" y="136"/>
                    <a:pt x="136" y="125"/>
                    <a:pt x="151" y="125"/>
                  </a:cubicBezTo>
                  <a:cubicBezTo>
                    <a:pt x="1927" y="125"/>
                    <a:pt x="1927" y="125"/>
                    <a:pt x="1927" y="125"/>
                  </a:cubicBezTo>
                  <a:cubicBezTo>
                    <a:pt x="1942" y="125"/>
                    <a:pt x="1953" y="136"/>
                    <a:pt x="1953" y="151"/>
                  </a:cubicBezTo>
                  <a:cubicBezTo>
                    <a:pt x="1953" y="1265"/>
                    <a:pt x="1953" y="1265"/>
                    <a:pt x="1953" y="1265"/>
                  </a:cubicBezTo>
                  <a:close/>
                  <a:moveTo>
                    <a:pt x="1011" y="343"/>
                  </a:moveTo>
                  <a:cubicBezTo>
                    <a:pt x="1182" y="343"/>
                    <a:pt x="1320" y="481"/>
                    <a:pt x="1320" y="652"/>
                  </a:cubicBezTo>
                  <a:cubicBezTo>
                    <a:pt x="1320" y="822"/>
                    <a:pt x="1182" y="961"/>
                    <a:pt x="1011" y="961"/>
                  </a:cubicBezTo>
                  <a:cubicBezTo>
                    <a:pt x="841" y="961"/>
                    <a:pt x="702" y="822"/>
                    <a:pt x="702" y="652"/>
                  </a:cubicBezTo>
                  <a:cubicBezTo>
                    <a:pt x="702" y="481"/>
                    <a:pt x="841" y="343"/>
                    <a:pt x="1011" y="343"/>
                  </a:cubicBezTo>
                  <a:close/>
                  <a:moveTo>
                    <a:pt x="1268" y="918"/>
                  </a:moveTo>
                  <a:cubicBezTo>
                    <a:pt x="1202" y="983"/>
                    <a:pt x="1111" y="1022"/>
                    <a:pt x="1011" y="1022"/>
                  </a:cubicBezTo>
                  <a:cubicBezTo>
                    <a:pt x="910" y="1022"/>
                    <a:pt x="819" y="982"/>
                    <a:pt x="752" y="917"/>
                  </a:cubicBezTo>
                  <a:cubicBezTo>
                    <a:pt x="632" y="999"/>
                    <a:pt x="554" y="1136"/>
                    <a:pt x="554" y="1292"/>
                  </a:cubicBezTo>
                  <a:cubicBezTo>
                    <a:pt x="1464" y="1292"/>
                    <a:pt x="1464" y="1292"/>
                    <a:pt x="1464" y="1292"/>
                  </a:cubicBezTo>
                  <a:cubicBezTo>
                    <a:pt x="1464" y="1137"/>
                    <a:pt x="1387" y="1000"/>
                    <a:pt x="1268" y="91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350"/>
            </a:p>
          </p:txBody>
        </p:sp>
      </p:grpSp>
      <p:grpSp>
        <p:nvGrpSpPr>
          <p:cNvPr id="27" name="Group 26"/>
          <p:cNvGrpSpPr/>
          <p:nvPr/>
        </p:nvGrpSpPr>
        <p:grpSpPr>
          <a:xfrm>
            <a:off x="4561204" y="1335136"/>
            <a:ext cx="468094" cy="468094"/>
            <a:chOff x="2582239" y="3008154"/>
            <a:chExt cx="822960" cy="822960"/>
          </a:xfrm>
        </p:grpSpPr>
        <p:sp>
          <p:nvSpPr>
            <p:cNvPr id="28" name="Oval 27"/>
            <p:cNvSpPr/>
            <p:nvPr>
              <p:custDataLst>
                <p:tags r:id="rId10"/>
              </p:custDataLst>
            </p:nvPr>
          </p:nvSpPr>
          <p:spPr>
            <a:xfrm>
              <a:off x="2582239" y="3008154"/>
              <a:ext cx="822960" cy="8229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Freeform 68"/>
            <p:cNvSpPr>
              <a:spLocks/>
            </p:cNvSpPr>
            <p:nvPr/>
          </p:nvSpPr>
          <p:spPr bwMode="auto">
            <a:xfrm>
              <a:off x="2851018" y="3274768"/>
              <a:ext cx="285402" cy="245372"/>
            </a:xfrm>
            <a:custGeom>
              <a:avLst/>
              <a:gdLst>
                <a:gd name="T0" fmla="*/ 1752 w 1895"/>
                <a:gd name="T1" fmla="*/ 967 h 1624"/>
                <a:gd name="T2" fmla="*/ 1621 w 1895"/>
                <a:gd name="T3" fmla="*/ 1050 h 1624"/>
                <a:gd name="T4" fmla="*/ 1619 w 1895"/>
                <a:gd name="T5" fmla="*/ 1050 h 1624"/>
                <a:gd name="T6" fmla="*/ 1383 w 1895"/>
                <a:gd name="T7" fmla="*/ 1050 h 1624"/>
                <a:gd name="T8" fmla="*/ 1229 w 1895"/>
                <a:gd name="T9" fmla="*/ 641 h 1624"/>
                <a:gd name="T10" fmla="*/ 1157 w 1895"/>
                <a:gd name="T11" fmla="*/ 596 h 1624"/>
                <a:gd name="T12" fmla="*/ 1093 w 1895"/>
                <a:gd name="T13" fmla="*/ 650 h 1624"/>
                <a:gd name="T14" fmla="*/ 990 w 1895"/>
                <a:gd name="T15" fmla="*/ 1100 h 1624"/>
                <a:gd name="T16" fmla="*/ 895 w 1895"/>
                <a:gd name="T17" fmla="*/ 67 h 1624"/>
                <a:gd name="T18" fmla="*/ 831 w 1895"/>
                <a:gd name="T19" fmla="*/ 3 h 1624"/>
                <a:gd name="T20" fmla="*/ 755 w 1895"/>
                <a:gd name="T21" fmla="*/ 53 h 1624"/>
                <a:gd name="T22" fmla="*/ 457 w 1895"/>
                <a:gd name="T23" fmla="*/ 1043 h 1624"/>
                <a:gd name="T24" fmla="*/ 71 w 1895"/>
                <a:gd name="T25" fmla="*/ 1043 h 1624"/>
                <a:gd name="T26" fmla="*/ 0 w 1895"/>
                <a:gd name="T27" fmla="*/ 1115 h 1624"/>
                <a:gd name="T28" fmla="*/ 71 w 1895"/>
                <a:gd name="T29" fmla="*/ 1186 h 1624"/>
                <a:gd name="T30" fmla="*/ 509 w 1895"/>
                <a:gd name="T31" fmla="*/ 1186 h 1624"/>
                <a:gd name="T32" fmla="*/ 579 w 1895"/>
                <a:gd name="T33" fmla="*/ 1136 h 1624"/>
                <a:gd name="T34" fmla="*/ 786 w 1895"/>
                <a:gd name="T35" fmla="*/ 446 h 1624"/>
                <a:gd name="T36" fmla="*/ 888 w 1895"/>
                <a:gd name="T37" fmla="*/ 1560 h 1624"/>
                <a:gd name="T38" fmla="*/ 955 w 1895"/>
                <a:gd name="T39" fmla="*/ 1624 h 1624"/>
                <a:gd name="T40" fmla="*/ 960 w 1895"/>
                <a:gd name="T41" fmla="*/ 1624 h 1624"/>
                <a:gd name="T42" fmla="*/ 1029 w 1895"/>
                <a:gd name="T43" fmla="*/ 1570 h 1624"/>
                <a:gd name="T44" fmla="*/ 1176 w 1895"/>
                <a:gd name="T45" fmla="*/ 912 h 1624"/>
                <a:gd name="T46" fmla="*/ 1264 w 1895"/>
                <a:gd name="T47" fmla="*/ 1146 h 1624"/>
                <a:gd name="T48" fmla="*/ 1331 w 1895"/>
                <a:gd name="T49" fmla="*/ 1191 h 1624"/>
                <a:gd name="T50" fmla="*/ 1614 w 1895"/>
                <a:gd name="T51" fmla="*/ 1191 h 1624"/>
                <a:gd name="T52" fmla="*/ 1626 w 1895"/>
                <a:gd name="T53" fmla="*/ 1189 h 1624"/>
                <a:gd name="T54" fmla="*/ 1748 w 1895"/>
                <a:gd name="T55" fmla="*/ 1255 h 1624"/>
                <a:gd name="T56" fmla="*/ 1893 w 1895"/>
                <a:gd name="T57" fmla="*/ 1110 h 1624"/>
                <a:gd name="T58" fmla="*/ 1752 w 1895"/>
                <a:gd name="T59" fmla="*/ 967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5" h="1624">
                  <a:moveTo>
                    <a:pt x="1752" y="967"/>
                  </a:moveTo>
                  <a:cubicBezTo>
                    <a:pt x="1695" y="967"/>
                    <a:pt x="1645" y="1000"/>
                    <a:pt x="1621" y="1050"/>
                  </a:cubicBezTo>
                  <a:cubicBezTo>
                    <a:pt x="1619" y="1050"/>
                    <a:pt x="1619" y="1050"/>
                    <a:pt x="1619" y="1050"/>
                  </a:cubicBezTo>
                  <a:cubicBezTo>
                    <a:pt x="1383" y="1050"/>
                    <a:pt x="1383" y="1050"/>
                    <a:pt x="1383" y="1050"/>
                  </a:cubicBezTo>
                  <a:cubicBezTo>
                    <a:pt x="1229" y="641"/>
                    <a:pt x="1229" y="641"/>
                    <a:pt x="1229" y="641"/>
                  </a:cubicBezTo>
                  <a:cubicBezTo>
                    <a:pt x="1217" y="612"/>
                    <a:pt x="1188" y="593"/>
                    <a:pt x="1157" y="596"/>
                  </a:cubicBezTo>
                  <a:cubicBezTo>
                    <a:pt x="1126" y="598"/>
                    <a:pt x="1100" y="619"/>
                    <a:pt x="1093" y="650"/>
                  </a:cubicBezTo>
                  <a:cubicBezTo>
                    <a:pt x="990" y="1100"/>
                    <a:pt x="990" y="1100"/>
                    <a:pt x="990" y="1100"/>
                  </a:cubicBezTo>
                  <a:cubicBezTo>
                    <a:pt x="895" y="67"/>
                    <a:pt x="895" y="67"/>
                    <a:pt x="895" y="67"/>
                  </a:cubicBezTo>
                  <a:cubicBezTo>
                    <a:pt x="893" y="34"/>
                    <a:pt x="867" y="8"/>
                    <a:pt x="831" y="3"/>
                  </a:cubicBezTo>
                  <a:cubicBezTo>
                    <a:pt x="798" y="0"/>
                    <a:pt x="767" y="19"/>
                    <a:pt x="755" y="53"/>
                  </a:cubicBezTo>
                  <a:cubicBezTo>
                    <a:pt x="457" y="1043"/>
                    <a:pt x="457" y="1043"/>
                    <a:pt x="457" y="1043"/>
                  </a:cubicBezTo>
                  <a:cubicBezTo>
                    <a:pt x="71" y="1043"/>
                    <a:pt x="71" y="1043"/>
                    <a:pt x="71" y="1043"/>
                  </a:cubicBezTo>
                  <a:cubicBezTo>
                    <a:pt x="33" y="1043"/>
                    <a:pt x="0" y="1074"/>
                    <a:pt x="0" y="1115"/>
                  </a:cubicBezTo>
                  <a:cubicBezTo>
                    <a:pt x="0" y="1153"/>
                    <a:pt x="31" y="1186"/>
                    <a:pt x="71" y="1186"/>
                  </a:cubicBezTo>
                  <a:cubicBezTo>
                    <a:pt x="509" y="1186"/>
                    <a:pt x="509" y="1186"/>
                    <a:pt x="509" y="1186"/>
                  </a:cubicBezTo>
                  <a:cubicBezTo>
                    <a:pt x="540" y="1186"/>
                    <a:pt x="569" y="1165"/>
                    <a:pt x="579" y="1136"/>
                  </a:cubicBezTo>
                  <a:cubicBezTo>
                    <a:pt x="786" y="446"/>
                    <a:pt x="786" y="446"/>
                    <a:pt x="786" y="446"/>
                  </a:cubicBezTo>
                  <a:cubicBezTo>
                    <a:pt x="888" y="1560"/>
                    <a:pt x="888" y="1560"/>
                    <a:pt x="888" y="1560"/>
                  </a:cubicBezTo>
                  <a:cubicBezTo>
                    <a:pt x="890" y="1596"/>
                    <a:pt x="919" y="1622"/>
                    <a:pt x="955" y="1624"/>
                  </a:cubicBezTo>
                  <a:cubicBezTo>
                    <a:pt x="957" y="1624"/>
                    <a:pt x="957" y="1624"/>
                    <a:pt x="960" y="1624"/>
                  </a:cubicBezTo>
                  <a:cubicBezTo>
                    <a:pt x="993" y="1624"/>
                    <a:pt x="1021" y="1601"/>
                    <a:pt x="1029" y="1570"/>
                  </a:cubicBezTo>
                  <a:cubicBezTo>
                    <a:pt x="1176" y="912"/>
                    <a:pt x="1176" y="912"/>
                    <a:pt x="1176" y="912"/>
                  </a:cubicBezTo>
                  <a:cubicBezTo>
                    <a:pt x="1264" y="1146"/>
                    <a:pt x="1264" y="1146"/>
                    <a:pt x="1264" y="1146"/>
                  </a:cubicBezTo>
                  <a:cubicBezTo>
                    <a:pt x="1274" y="1174"/>
                    <a:pt x="1300" y="1191"/>
                    <a:pt x="1331" y="1191"/>
                  </a:cubicBezTo>
                  <a:cubicBezTo>
                    <a:pt x="1614" y="1191"/>
                    <a:pt x="1614" y="1191"/>
                    <a:pt x="1614" y="1191"/>
                  </a:cubicBezTo>
                  <a:cubicBezTo>
                    <a:pt x="1619" y="1191"/>
                    <a:pt x="1621" y="1189"/>
                    <a:pt x="1626" y="1189"/>
                  </a:cubicBezTo>
                  <a:cubicBezTo>
                    <a:pt x="1652" y="1229"/>
                    <a:pt x="1698" y="1255"/>
                    <a:pt x="1748" y="1255"/>
                  </a:cubicBezTo>
                  <a:cubicBezTo>
                    <a:pt x="1829" y="1255"/>
                    <a:pt x="1893" y="1191"/>
                    <a:pt x="1893" y="1110"/>
                  </a:cubicBezTo>
                  <a:cubicBezTo>
                    <a:pt x="1895" y="1031"/>
                    <a:pt x="1831" y="967"/>
                    <a:pt x="1752" y="96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GB" sz="1350"/>
            </a:p>
          </p:txBody>
        </p:sp>
        <p:sp>
          <p:nvSpPr>
            <p:cNvPr id="30" name="Freeform 165"/>
            <p:cNvSpPr>
              <a:spLocks noEditPoints="1"/>
            </p:cNvSpPr>
            <p:nvPr/>
          </p:nvSpPr>
          <p:spPr bwMode="auto">
            <a:xfrm>
              <a:off x="2828770" y="3181975"/>
              <a:ext cx="329895" cy="475318"/>
            </a:xfrm>
            <a:custGeom>
              <a:avLst/>
              <a:gdLst>
                <a:gd name="T0" fmla="*/ 336 w 365"/>
                <a:gd name="T1" fmla="*/ 0 h 526"/>
                <a:gd name="T2" fmla="*/ 28 w 365"/>
                <a:gd name="T3" fmla="*/ 0 h 526"/>
                <a:gd name="T4" fmla="*/ 0 w 365"/>
                <a:gd name="T5" fmla="*/ 28 h 526"/>
                <a:gd name="T6" fmla="*/ 0 w 365"/>
                <a:gd name="T7" fmla="*/ 498 h 526"/>
                <a:gd name="T8" fmla="*/ 28 w 365"/>
                <a:gd name="T9" fmla="*/ 526 h 526"/>
                <a:gd name="T10" fmla="*/ 336 w 365"/>
                <a:gd name="T11" fmla="*/ 526 h 526"/>
                <a:gd name="T12" fmla="*/ 365 w 365"/>
                <a:gd name="T13" fmla="*/ 498 h 526"/>
                <a:gd name="T14" fmla="*/ 365 w 365"/>
                <a:gd name="T15" fmla="*/ 28 h 526"/>
                <a:gd name="T16" fmla="*/ 336 w 365"/>
                <a:gd name="T17" fmla="*/ 0 h 526"/>
                <a:gd name="T18" fmla="*/ 221 w 365"/>
                <a:gd name="T19" fmla="*/ 22 h 526"/>
                <a:gd name="T20" fmla="*/ 227 w 365"/>
                <a:gd name="T21" fmla="*/ 28 h 526"/>
                <a:gd name="T22" fmla="*/ 221 w 365"/>
                <a:gd name="T23" fmla="*/ 34 h 526"/>
                <a:gd name="T24" fmla="*/ 215 w 365"/>
                <a:gd name="T25" fmla="*/ 28 h 526"/>
                <a:gd name="T26" fmla="*/ 221 w 365"/>
                <a:gd name="T27" fmla="*/ 22 h 526"/>
                <a:gd name="T28" fmla="*/ 138 w 365"/>
                <a:gd name="T29" fmla="*/ 25 h 526"/>
                <a:gd name="T30" fmla="*/ 200 w 365"/>
                <a:gd name="T31" fmla="*/ 25 h 526"/>
                <a:gd name="T32" fmla="*/ 200 w 365"/>
                <a:gd name="T33" fmla="*/ 32 h 526"/>
                <a:gd name="T34" fmla="*/ 138 w 365"/>
                <a:gd name="T35" fmla="*/ 32 h 526"/>
                <a:gd name="T36" fmla="*/ 138 w 365"/>
                <a:gd name="T37" fmla="*/ 25 h 526"/>
                <a:gd name="T38" fmla="*/ 182 w 365"/>
                <a:gd name="T39" fmla="*/ 515 h 526"/>
                <a:gd name="T40" fmla="*/ 164 w 365"/>
                <a:gd name="T41" fmla="*/ 497 h 526"/>
                <a:gd name="T42" fmla="*/ 182 w 365"/>
                <a:gd name="T43" fmla="*/ 479 h 526"/>
                <a:gd name="T44" fmla="*/ 201 w 365"/>
                <a:gd name="T45" fmla="*/ 497 h 526"/>
                <a:gd name="T46" fmla="*/ 182 w 365"/>
                <a:gd name="T47" fmla="*/ 515 h 526"/>
                <a:gd name="T48" fmla="*/ 347 w 365"/>
                <a:gd name="T49" fmla="*/ 467 h 526"/>
                <a:gd name="T50" fmla="*/ 17 w 365"/>
                <a:gd name="T51" fmla="*/ 467 h 526"/>
                <a:gd name="T52" fmla="*/ 17 w 365"/>
                <a:gd name="T53" fmla="*/ 59 h 526"/>
                <a:gd name="T54" fmla="*/ 347 w 365"/>
                <a:gd name="T55" fmla="*/ 59 h 526"/>
                <a:gd name="T56" fmla="*/ 347 w 365"/>
                <a:gd name="T57" fmla="*/ 46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526">
                  <a:moveTo>
                    <a:pt x="336" y="0"/>
                  </a:moveTo>
                  <a:cubicBezTo>
                    <a:pt x="28" y="0"/>
                    <a:pt x="28" y="0"/>
                    <a:pt x="28" y="0"/>
                  </a:cubicBezTo>
                  <a:cubicBezTo>
                    <a:pt x="12" y="0"/>
                    <a:pt x="0" y="12"/>
                    <a:pt x="0" y="28"/>
                  </a:cubicBezTo>
                  <a:cubicBezTo>
                    <a:pt x="0" y="498"/>
                    <a:pt x="0" y="498"/>
                    <a:pt x="0" y="498"/>
                  </a:cubicBezTo>
                  <a:cubicBezTo>
                    <a:pt x="0" y="514"/>
                    <a:pt x="12" y="526"/>
                    <a:pt x="28" y="526"/>
                  </a:cubicBezTo>
                  <a:cubicBezTo>
                    <a:pt x="336" y="526"/>
                    <a:pt x="336" y="526"/>
                    <a:pt x="336" y="526"/>
                  </a:cubicBezTo>
                  <a:cubicBezTo>
                    <a:pt x="352" y="526"/>
                    <a:pt x="365" y="514"/>
                    <a:pt x="365" y="498"/>
                  </a:cubicBezTo>
                  <a:cubicBezTo>
                    <a:pt x="365" y="28"/>
                    <a:pt x="365" y="28"/>
                    <a:pt x="365" y="28"/>
                  </a:cubicBezTo>
                  <a:cubicBezTo>
                    <a:pt x="365" y="12"/>
                    <a:pt x="352" y="0"/>
                    <a:pt x="336" y="0"/>
                  </a:cubicBezTo>
                  <a:moveTo>
                    <a:pt x="221" y="22"/>
                  </a:moveTo>
                  <a:cubicBezTo>
                    <a:pt x="224" y="22"/>
                    <a:pt x="227" y="25"/>
                    <a:pt x="227" y="28"/>
                  </a:cubicBezTo>
                  <a:cubicBezTo>
                    <a:pt x="227" y="32"/>
                    <a:pt x="224" y="34"/>
                    <a:pt x="221" y="34"/>
                  </a:cubicBezTo>
                  <a:cubicBezTo>
                    <a:pt x="218" y="34"/>
                    <a:pt x="215" y="32"/>
                    <a:pt x="215" y="28"/>
                  </a:cubicBezTo>
                  <a:cubicBezTo>
                    <a:pt x="215" y="25"/>
                    <a:pt x="218" y="22"/>
                    <a:pt x="221" y="22"/>
                  </a:cubicBezTo>
                  <a:moveTo>
                    <a:pt x="138" y="25"/>
                  </a:moveTo>
                  <a:cubicBezTo>
                    <a:pt x="200" y="25"/>
                    <a:pt x="200" y="25"/>
                    <a:pt x="200" y="25"/>
                  </a:cubicBezTo>
                  <a:cubicBezTo>
                    <a:pt x="200" y="32"/>
                    <a:pt x="200" y="32"/>
                    <a:pt x="200" y="32"/>
                  </a:cubicBezTo>
                  <a:cubicBezTo>
                    <a:pt x="138" y="32"/>
                    <a:pt x="138" y="32"/>
                    <a:pt x="138" y="32"/>
                  </a:cubicBezTo>
                  <a:lnTo>
                    <a:pt x="138" y="25"/>
                  </a:lnTo>
                  <a:close/>
                  <a:moveTo>
                    <a:pt x="182" y="515"/>
                  </a:moveTo>
                  <a:cubicBezTo>
                    <a:pt x="172" y="515"/>
                    <a:pt x="164" y="507"/>
                    <a:pt x="164" y="497"/>
                  </a:cubicBezTo>
                  <a:cubicBezTo>
                    <a:pt x="164" y="487"/>
                    <a:pt x="172" y="479"/>
                    <a:pt x="182" y="479"/>
                  </a:cubicBezTo>
                  <a:cubicBezTo>
                    <a:pt x="192" y="479"/>
                    <a:pt x="201" y="487"/>
                    <a:pt x="201" y="497"/>
                  </a:cubicBezTo>
                  <a:cubicBezTo>
                    <a:pt x="201" y="507"/>
                    <a:pt x="192" y="515"/>
                    <a:pt x="182" y="515"/>
                  </a:cubicBezTo>
                  <a:moveTo>
                    <a:pt x="347" y="467"/>
                  </a:moveTo>
                  <a:cubicBezTo>
                    <a:pt x="17" y="467"/>
                    <a:pt x="17" y="467"/>
                    <a:pt x="17" y="467"/>
                  </a:cubicBezTo>
                  <a:cubicBezTo>
                    <a:pt x="17" y="59"/>
                    <a:pt x="17" y="59"/>
                    <a:pt x="17" y="59"/>
                  </a:cubicBezTo>
                  <a:cubicBezTo>
                    <a:pt x="347" y="59"/>
                    <a:pt x="347" y="59"/>
                    <a:pt x="347" y="59"/>
                  </a:cubicBezTo>
                  <a:lnTo>
                    <a:pt x="347" y="4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1" name="Group 30"/>
          <p:cNvGrpSpPr/>
          <p:nvPr/>
        </p:nvGrpSpPr>
        <p:grpSpPr>
          <a:xfrm>
            <a:off x="5883455" y="1334588"/>
            <a:ext cx="468642" cy="468642"/>
            <a:chOff x="4167691" y="1121646"/>
            <a:chExt cx="822960" cy="822960"/>
          </a:xfrm>
        </p:grpSpPr>
        <p:sp>
          <p:nvSpPr>
            <p:cNvPr id="32" name="Oval 31"/>
            <p:cNvSpPr/>
            <p:nvPr>
              <p:custDataLst>
                <p:tags r:id="rId8"/>
              </p:custDataLst>
            </p:nvPr>
          </p:nvSpPr>
          <p:spPr>
            <a:xfrm>
              <a:off x="4167691" y="1121646"/>
              <a:ext cx="822960" cy="822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158"/>
            <p:cNvSpPr>
              <a:spLocks noEditPoints="1"/>
            </p:cNvSpPr>
            <p:nvPr>
              <p:custDataLst>
                <p:tags r:id="rId9"/>
              </p:custDataLst>
            </p:nvPr>
          </p:nvSpPr>
          <p:spPr bwMode="auto">
            <a:xfrm>
              <a:off x="4368391" y="1391091"/>
              <a:ext cx="421560" cy="284071"/>
            </a:xfrm>
            <a:custGeom>
              <a:avLst/>
              <a:gdLst>
                <a:gd name="T0" fmla="*/ 0 w 1904"/>
                <a:gd name="T1" fmla="*/ 1283 h 1283"/>
                <a:gd name="T2" fmla="*/ 386 w 1904"/>
                <a:gd name="T3" fmla="*/ 608 h 1283"/>
                <a:gd name="T4" fmla="*/ 403 w 1904"/>
                <a:gd name="T5" fmla="*/ 590 h 1283"/>
                <a:gd name="T6" fmla="*/ 394 w 1904"/>
                <a:gd name="T7" fmla="*/ 566 h 1283"/>
                <a:gd name="T8" fmla="*/ 266 w 1904"/>
                <a:gd name="T9" fmla="*/ 314 h 1283"/>
                <a:gd name="T10" fmla="*/ 580 w 1904"/>
                <a:gd name="T11" fmla="*/ 0 h 1283"/>
                <a:gd name="T12" fmla="*/ 894 w 1904"/>
                <a:gd name="T13" fmla="*/ 314 h 1283"/>
                <a:gd name="T14" fmla="*/ 766 w 1904"/>
                <a:gd name="T15" fmla="*/ 566 h 1283"/>
                <a:gd name="T16" fmla="*/ 756 w 1904"/>
                <a:gd name="T17" fmla="*/ 590 h 1283"/>
                <a:gd name="T18" fmla="*/ 773 w 1904"/>
                <a:gd name="T19" fmla="*/ 608 h 1283"/>
                <a:gd name="T20" fmla="*/ 905 w 1904"/>
                <a:gd name="T21" fmla="*/ 660 h 1283"/>
                <a:gd name="T22" fmla="*/ 709 w 1904"/>
                <a:gd name="T23" fmla="*/ 1283 h 1283"/>
                <a:gd name="T24" fmla="*/ 0 w 1904"/>
                <a:gd name="T25" fmla="*/ 1283 h 1283"/>
                <a:gd name="T26" fmla="*/ 1843 w 1904"/>
                <a:gd name="T27" fmla="*/ 1283 h 1283"/>
                <a:gd name="T28" fmla="*/ 1809 w 1904"/>
                <a:gd name="T29" fmla="*/ 950 h 1283"/>
                <a:gd name="T30" fmla="*/ 1740 w 1904"/>
                <a:gd name="T31" fmla="*/ 962 h 1283"/>
                <a:gd name="T32" fmla="*/ 1527 w 1904"/>
                <a:gd name="T33" fmla="*/ 750 h 1283"/>
                <a:gd name="T34" fmla="*/ 1563 w 1904"/>
                <a:gd name="T35" fmla="*/ 633 h 1283"/>
                <a:gd name="T36" fmla="*/ 1495 w 1904"/>
                <a:gd name="T37" fmla="*/ 608 h 1283"/>
                <a:gd name="T38" fmla="*/ 1447 w 1904"/>
                <a:gd name="T39" fmla="*/ 595 h 1283"/>
                <a:gd name="T40" fmla="*/ 1487 w 1904"/>
                <a:gd name="T41" fmla="*/ 566 h 1283"/>
                <a:gd name="T42" fmla="*/ 1615 w 1904"/>
                <a:gd name="T43" fmla="*/ 314 h 1283"/>
                <a:gd name="T44" fmla="*/ 1301 w 1904"/>
                <a:gd name="T45" fmla="*/ 0 h 1283"/>
                <a:gd name="T46" fmla="*/ 987 w 1904"/>
                <a:gd name="T47" fmla="*/ 314 h 1283"/>
                <a:gd name="T48" fmla="*/ 1115 w 1904"/>
                <a:gd name="T49" fmla="*/ 566 h 1283"/>
                <a:gd name="T50" fmla="*/ 1154 w 1904"/>
                <a:gd name="T51" fmla="*/ 595 h 1283"/>
                <a:gd name="T52" fmla="*/ 1107 w 1904"/>
                <a:gd name="T53" fmla="*/ 608 h 1283"/>
                <a:gd name="T54" fmla="*/ 757 w 1904"/>
                <a:gd name="T55" fmla="*/ 1283 h 1283"/>
                <a:gd name="T56" fmla="*/ 1305 w 1904"/>
                <a:gd name="T57" fmla="*/ 1283 h 1283"/>
                <a:gd name="T58" fmla="*/ 1843 w 1904"/>
                <a:gd name="T59" fmla="*/ 1283 h 1283"/>
                <a:gd name="T60" fmla="*/ 1575 w 1904"/>
                <a:gd name="T61" fmla="*/ 750 h 1283"/>
                <a:gd name="T62" fmla="*/ 1740 w 1904"/>
                <a:gd name="T63" fmla="*/ 915 h 1283"/>
                <a:gd name="T64" fmla="*/ 1904 w 1904"/>
                <a:gd name="T65" fmla="*/ 750 h 1283"/>
                <a:gd name="T66" fmla="*/ 1740 w 1904"/>
                <a:gd name="T67" fmla="*/ 586 h 1283"/>
                <a:gd name="T68" fmla="*/ 1575 w 1904"/>
                <a:gd name="T69" fmla="*/ 75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1283">
                  <a:moveTo>
                    <a:pt x="0" y="1283"/>
                  </a:moveTo>
                  <a:cubicBezTo>
                    <a:pt x="5" y="895"/>
                    <a:pt x="128" y="680"/>
                    <a:pt x="386" y="608"/>
                  </a:cubicBezTo>
                  <a:cubicBezTo>
                    <a:pt x="395" y="606"/>
                    <a:pt x="401" y="599"/>
                    <a:pt x="403" y="590"/>
                  </a:cubicBezTo>
                  <a:cubicBezTo>
                    <a:pt x="405" y="581"/>
                    <a:pt x="401" y="572"/>
                    <a:pt x="394" y="566"/>
                  </a:cubicBezTo>
                  <a:cubicBezTo>
                    <a:pt x="312" y="506"/>
                    <a:pt x="266" y="414"/>
                    <a:pt x="266" y="314"/>
                  </a:cubicBezTo>
                  <a:cubicBezTo>
                    <a:pt x="266" y="141"/>
                    <a:pt x="406" y="0"/>
                    <a:pt x="580" y="0"/>
                  </a:cubicBezTo>
                  <a:cubicBezTo>
                    <a:pt x="753" y="0"/>
                    <a:pt x="894" y="141"/>
                    <a:pt x="894" y="314"/>
                  </a:cubicBezTo>
                  <a:cubicBezTo>
                    <a:pt x="894" y="414"/>
                    <a:pt x="847" y="506"/>
                    <a:pt x="766" y="566"/>
                  </a:cubicBezTo>
                  <a:cubicBezTo>
                    <a:pt x="758" y="572"/>
                    <a:pt x="755" y="581"/>
                    <a:pt x="756" y="590"/>
                  </a:cubicBezTo>
                  <a:cubicBezTo>
                    <a:pt x="758" y="599"/>
                    <a:pt x="765" y="606"/>
                    <a:pt x="773" y="608"/>
                  </a:cubicBezTo>
                  <a:cubicBezTo>
                    <a:pt x="820" y="621"/>
                    <a:pt x="863" y="639"/>
                    <a:pt x="905" y="660"/>
                  </a:cubicBezTo>
                  <a:cubicBezTo>
                    <a:pt x="742" y="799"/>
                    <a:pt x="711" y="1036"/>
                    <a:pt x="709" y="1283"/>
                  </a:cubicBezTo>
                  <a:lnTo>
                    <a:pt x="0" y="1283"/>
                  </a:lnTo>
                  <a:close/>
                  <a:moveTo>
                    <a:pt x="1843" y="1283"/>
                  </a:moveTo>
                  <a:cubicBezTo>
                    <a:pt x="1842" y="1158"/>
                    <a:pt x="1833" y="1046"/>
                    <a:pt x="1809" y="950"/>
                  </a:cubicBezTo>
                  <a:cubicBezTo>
                    <a:pt x="1787" y="957"/>
                    <a:pt x="1764" y="962"/>
                    <a:pt x="1740" y="962"/>
                  </a:cubicBezTo>
                  <a:cubicBezTo>
                    <a:pt x="1623" y="962"/>
                    <a:pt x="1527" y="867"/>
                    <a:pt x="1527" y="750"/>
                  </a:cubicBezTo>
                  <a:cubicBezTo>
                    <a:pt x="1527" y="707"/>
                    <a:pt x="1541" y="667"/>
                    <a:pt x="1563" y="633"/>
                  </a:cubicBezTo>
                  <a:cubicBezTo>
                    <a:pt x="1542" y="624"/>
                    <a:pt x="1519" y="615"/>
                    <a:pt x="1495" y="608"/>
                  </a:cubicBezTo>
                  <a:cubicBezTo>
                    <a:pt x="1447" y="595"/>
                    <a:pt x="1447" y="595"/>
                    <a:pt x="1447" y="595"/>
                  </a:cubicBezTo>
                  <a:cubicBezTo>
                    <a:pt x="1487" y="566"/>
                    <a:pt x="1487" y="566"/>
                    <a:pt x="1487" y="566"/>
                  </a:cubicBezTo>
                  <a:cubicBezTo>
                    <a:pt x="1568" y="506"/>
                    <a:pt x="1615" y="414"/>
                    <a:pt x="1615" y="314"/>
                  </a:cubicBezTo>
                  <a:cubicBezTo>
                    <a:pt x="1615" y="141"/>
                    <a:pt x="1474" y="0"/>
                    <a:pt x="1301" y="0"/>
                  </a:cubicBezTo>
                  <a:cubicBezTo>
                    <a:pt x="1128" y="0"/>
                    <a:pt x="987" y="141"/>
                    <a:pt x="987" y="314"/>
                  </a:cubicBezTo>
                  <a:cubicBezTo>
                    <a:pt x="987" y="414"/>
                    <a:pt x="1033" y="506"/>
                    <a:pt x="1115" y="566"/>
                  </a:cubicBezTo>
                  <a:cubicBezTo>
                    <a:pt x="1154" y="595"/>
                    <a:pt x="1154" y="595"/>
                    <a:pt x="1154" y="595"/>
                  </a:cubicBezTo>
                  <a:cubicBezTo>
                    <a:pt x="1107" y="608"/>
                    <a:pt x="1107" y="608"/>
                    <a:pt x="1107" y="608"/>
                  </a:cubicBezTo>
                  <a:cubicBezTo>
                    <a:pt x="822" y="687"/>
                    <a:pt x="759" y="935"/>
                    <a:pt x="757" y="1283"/>
                  </a:cubicBezTo>
                  <a:cubicBezTo>
                    <a:pt x="1305" y="1283"/>
                    <a:pt x="1305" y="1283"/>
                    <a:pt x="1305" y="1283"/>
                  </a:cubicBezTo>
                  <a:lnTo>
                    <a:pt x="1843" y="1283"/>
                  </a:lnTo>
                  <a:close/>
                  <a:moveTo>
                    <a:pt x="1575" y="750"/>
                  </a:moveTo>
                  <a:cubicBezTo>
                    <a:pt x="1575" y="841"/>
                    <a:pt x="1649" y="915"/>
                    <a:pt x="1740" y="915"/>
                  </a:cubicBezTo>
                  <a:cubicBezTo>
                    <a:pt x="1831" y="915"/>
                    <a:pt x="1904" y="841"/>
                    <a:pt x="1904" y="750"/>
                  </a:cubicBezTo>
                  <a:cubicBezTo>
                    <a:pt x="1904" y="660"/>
                    <a:pt x="1830" y="586"/>
                    <a:pt x="1740" y="586"/>
                  </a:cubicBezTo>
                  <a:cubicBezTo>
                    <a:pt x="1649" y="586"/>
                    <a:pt x="1575" y="660"/>
                    <a:pt x="1575" y="7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r>
                <a:rPr lang="en-GB" dirty="0"/>
                <a:t> </a:t>
              </a:r>
            </a:p>
          </p:txBody>
        </p:sp>
      </p:grpSp>
      <p:grpSp>
        <p:nvGrpSpPr>
          <p:cNvPr id="34" name="Group 33"/>
          <p:cNvGrpSpPr/>
          <p:nvPr/>
        </p:nvGrpSpPr>
        <p:grpSpPr>
          <a:xfrm>
            <a:off x="3234439" y="1335099"/>
            <a:ext cx="468131" cy="468131"/>
            <a:chOff x="4167691" y="3950256"/>
            <a:chExt cx="822960" cy="822960"/>
          </a:xfrm>
        </p:grpSpPr>
        <p:sp>
          <p:nvSpPr>
            <p:cNvPr id="35" name="Oval 34"/>
            <p:cNvSpPr/>
            <p:nvPr>
              <p:custDataLst>
                <p:tags r:id="rId7"/>
              </p:custDataLst>
            </p:nvPr>
          </p:nvSpPr>
          <p:spPr>
            <a:xfrm>
              <a:off x="4167691" y="3950256"/>
              <a:ext cx="822960" cy="822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114"/>
            <p:cNvGrpSpPr>
              <a:grpSpLocks noChangeAspect="1"/>
            </p:cNvGrpSpPr>
            <p:nvPr/>
          </p:nvGrpSpPr>
          <p:grpSpPr bwMode="auto">
            <a:xfrm>
              <a:off x="4415701" y="4159266"/>
              <a:ext cx="331107" cy="386654"/>
              <a:chOff x="64" y="-1615"/>
              <a:chExt cx="5627" cy="6571"/>
            </a:xfrm>
            <a:solidFill>
              <a:schemeClr val="bg1"/>
            </a:solidFill>
          </p:grpSpPr>
          <p:sp>
            <p:nvSpPr>
              <p:cNvPr id="37" name="Freeform 115"/>
              <p:cNvSpPr>
                <a:spLocks/>
              </p:cNvSpPr>
              <p:nvPr/>
            </p:nvSpPr>
            <p:spPr bwMode="auto">
              <a:xfrm>
                <a:off x="64" y="-720"/>
                <a:ext cx="2234" cy="5676"/>
              </a:xfrm>
              <a:custGeom>
                <a:avLst/>
                <a:gdLst>
                  <a:gd name="T0" fmla="*/ 47 w 946"/>
                  <a:gd name="T1" fmla="*/ 49 h 2403"/>
                  <a:gd name="T2" fmla="*/ 149 w 946"/>
                  <a:gd name="T3" fmla="*/ 0 h 2403"/>
                  <a:gd name="T4" fmla="*/ 254 w 946"/>
                  <a:gd name="T5" fmla="*/ 49 h 2403"/>
                  <a:gd name="T6" fmla="*/ 304 w 946"/>
                  <a:gd name="T7" fmla="*/ 197 h 2403"/>
                  <a:gd name="T8" fmla="*/ 304 w 946"/>
                  <a:gd name="T9" fmla="*/ 759 h 2403"/>
                  <a:gd name="T10" fmla="*/ 192 w 946"/>
                  <a:gd name="T11" fmla="*/ 808 h 2403"/>
                  <a:gd name="T12" fmla="*/ 140 w 946"/>
                  <a:gd name="T13" fmla="*/ 906 h 2403"/>
                  <a:gd name="T14" fmla="*/ 163 w 946"/>
                  <a:gd name="T15" fmla="*/ 981 h 2403"/>
                  <a:gd name="T16" fmla="*/ 351 w 946"/>
                  <a:gd name="T17" fmla="*/ 1293 h 2403"/>
                  <a:gd name="T18" fmla="*/ 351 w 946"/>
                  <a:gd name="T19" fmla="*/ 1260 h 2403"/>
                  <a:gd name="T20" fmla="*/ 177 w 946"/>
                  <a:gd name="T21" fmla="*/ 973 h 2403"/>
                  <a:gd name="T22" fmla="*/ 154 w 946"/>
                  <a:gd name="T23" fmla="*/ 911 h 2403"/>
                  <a:gd name="T24" fmla="*/ 170 w 946"/>
                  <a:gd name="T25" fmla="*/ 857 h 2403"/>
                  <a:gd name="T26" fmla="*/ 213 w 946"/>
                  <a:gd name="T27" fmla="*/ 813 h 2403"/>
                  <a:gd name="T28" fmla="*/ 270 w 946"/>
                  <a:gd name="T29" fmla="*/ 782 h 2403"/>
                  <a:gd name="T30" fmla="*/ 328 w 946"/>
                  <a:gd name="T31" fmla="*/ 770 h 2403"/>
                  <a:gd name="T32" fmla="*/ 416 w 946"/>
                  <a:gd name="T33" fmla="*/ 817 h 2403"/>
                  <a:gd name="T34" fmla="*/ 858 w 946"/>
                  <a:gd name="T35" fmla="*/ 1421 h 2403"/>
                  <a:gd name="T36" fmla="*/ 925 w 946"/>
                  <a:gd name="T37" fmla="*/ 1579 h 2403"/>
                  <a:gd name="T38" fmla="*/ 946 w 946"/>
                  <a:gd name="T39" fmla="*/ 1746 h 2403"/>
                  <a:gd name="T40" fmla="*/ 946 w 946"/>
                  <a:gd name="T41" fmla="*/ 2403 h 2403"/>
                  <a:gd name="T42" fmla="*/ 397 w 946"/>
                  <a:gd name="T43" fmla="*/ 2403 h 2403"/>
                  <a:gd name="T44" fmla="*/ 397 w 946"/>
                  <a:gd name="T45" fmla="*/ 1805 h 2403"/>
                  <a:gd name="T46" fmla="*/ 376 w 946"/>
                  <a:gd name="T47" fmla="*/ 1720 h 2403"/>
                  <a:gd name="T48" fmla="*/ 345 w 946"/>
                  <a:gd name="T49" fmla="*/ 1667 h 2403"/>
                  <a:gd name="T50" fmla="*/ 158 w 946"/>
                  <a:gd name="T51" fmla="*/ 1398 h 2403"/>
                  <a:gd name="T52" fmla="*/ 54 w 946"/>
                  <a:gd name="T53" fmla="*/ 1232 h 2403"/>
                  <a:gd name="T54" fmla="*/ 10 w 946"/>
                  <a:gd name="T55" fmla="*/ 1127 h 2403"/>
                  <a:gd name="T56" fmla="*/ 0 w 946"/>
                  <a:gd name="T57" fmla="*/ 1040 h 2403"/>
                  <a:gd name="T58" fmla="*/ 0 w 946"/>
                  <a:gd name="T59" fmla="*/ 197 h 2403"/>
                  <a:gd name="T60" fmla="*/ 47 w 946"/>
                  <a:gd name="T61" fmla="*/ 49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6" h="2403">
                    <a:moveTo>
                      <a:pt x="47" y="49"/>
                    </a:moveTo>
                    <a:cubicBezTo>
                      <a:pt x="77" y="17"/>
                      <a:pt x="111" y="0"/>
                      <a:pt x="149" y="0"/>
                    </a:cubicBezTo>
                    <a:cubicBezTo>
                      <a:pt x="186" y="0"/>
                      <a:pt x="221" y="17"/>
                      <a:pt x="254" y="49"/>
                    </a:cubicBezTo>
                    <a:cubicBezTo>
                      <a:pt x="287" y="82"/>
                      <a:pt x="304" y="132"/>
                      <a:pt x="304" y="197"/>
                    </a:cubicBezTo>
                    <a:cubicBezTo>
                      <a:pt x="304" y="759"/>
                      <a:pt x="304" y="759"/>
                      <a:pt x="304" y="759"/>
                    </a:cubicBezTo>
                    <a:cubicBezTo>
                      <a:pt x="265" y="763"/>
                      <a:pt x="227" y="779"/>
                      <a:pt x="192" y="808"/>
                    </a:cubicBezTo>
                    <a:cubicBezTo>
                      <a:pt x="157" y="836"/>
                      <a:pt x="140" y="869"/>
                      <a:pt x="140" y="906"/>
                    </a:cubicBezTo>
                    <a:cubicBezTo>
                      <a:pt x="140" y="935"/>
                      <a:pt x="147" y="960"/>
                      <a:pt x="163" y="981"/>
                    </a:cubicBezTo>
                    <a:cubicBezTo>
                      <a:pt x="351" y="1293"/>
                      <a:pt x="351" y="1293"/>
                      <a:pt x="351" y="1293"/>
                    </a:cubicBezTo>
                    <a:cubicBezTo>
                      <a:pt x="351" y="1260"/>
                      <a:pt x="351" y="1260"/>
                      <a:pt x="351" y="1260"/>
                    </a:cubicBezTo>
                    <a:cubicBezTo>
                      <a:pt x="177" y="973"/>
                      <a:pt x="177" y="973"/>
                      <a:pt x="177" y="973"/>
                    </a:cubicBezTo>
                    <a:cubicBezTo>
                      <a:pt x="161" y="953"/>
                      <a:pt x="154" y="933"/>
                      <a:pt x="154" y="911"/>
                    </a:cubicBezTo>
                    <a:cubicBezTo>
                      <a:pt x="154" y="891"/>
                      <a:pt x="159" y="873"/>
                      <a:pt x="170" y="857"/>
                    </a:cubicBezTo>
                    <a:cubicBezTo>
                      <a:pt x="181" y="840"/>
                      <a:pt x="195" y="826"/>
                      <a:pt x="213" y="813"/>
                    </a:cubicBezTo>
                    <a:cubicBezTo>
                      <a:pt x="230" y="800"/>
                      <a:pt x="249" y="789"/>
                      <a:pt x="270" y="782"/>
                    </a:cubicBezTo>
                    <a:cubicBezTo>
                      <a:pt x="291" y="774"/>
                      <a:pt x="310" y="770"/>
                      <a:pt x="328" y="770"/>
                    </a:cubicBezTo>
                    <a:cubicBezTo>
                      <a:pt x="362" y="770"/>
                      <a:pt x="392" y="786"/>
                      <a:pt x="416" y="817"/>
                    </a:cubicBezTo>
                    <a:cubicBezTo>
                      <a:pt x="858" y="1421"/>
                      <a:pt x="858" y="1421"/>
                      <a:pt x="858" y="1421"/>
                    </a:cubicBezTo>
                    <a:cubicBezTo>
                      <a:pt x="888" y="1465"/>
                      <a:pt x="910" y="1517"/>
                      <a:pt x="925" y="1579"/>
                    </a:cubicBezTo>
                    <a:cubicBezTo>
                      <a:pt x="939" y="1640"/>
                      <a:pt x="946" y="1696"/>
                      <a:pt x="946" y="1746"/>
                    </a:cubicBezTo>
                    <a:cubicBezTo>
                      <a:pt x="946" y="2403"/>
                      <a:pt x="946" y="2403"/>
                      <a:pt x="946" y="2403"/>
                    </a:cubicBezTo>
                    <a:cubicBezTo>
                      <a:pt x="397" y="2403"/>
                      <a:pt x="397" y="2403"/>
                      <a:pt x="397" y="2403"/>
                    </a:cubicBezTo>
                    <a:cubicBezTo>
                      <a:pt x="397" y="1805"/>
                      <a:pt x="397" y="1805"/>
                      <a:pt x="397" y="1805"/>
                    </a:cubicBezTo>
                    <a:cubicBezTo>
                      <a:pt x="397" y="1774"/>
                      <a:pt x="390" y="1746"/>
                      <a:pt x="376" y="1720"/>
                    </a:cubicBezTo>
                    <a:cubicBezTo>
                      <a:pt x="362" y="1693"/>
                      <a:pt x="352" y="1676"/>
                      <a:pt x="345" y="1667"/>
                    </a:cubicBezTo>
                    <a:cubicBezTo>
                      <a:pt x="267" y="1556"/>
                      <a:pt x="205" y="1466"/>
                      <a:pt x="158" y="1398"/>
                    </a:cubicBezTo>
                    <a:cubicBezTo>
                      <a:pt x="112" y="1330"/>
                      <a:pt x="77" y="1275"/>
                      <a:pt x="54" y="1232"/>
                    </a:cubicBezTo>
                    <a:cubicBezTo>
                      <a:pt x="31" y="1190"/>
                      <a:pt x="17" y="1155"/>
                      <a:pt x="10" y="1127"/>
                    </a:cubicBezTo>
                    <a:cubicBezTo>
                      <a:pt x="4" y="1100"/>
                      <a:pt x="0" y="1071"/>
                      <a:pt x="0" y="1040"/>
                    </a:cubicBezTo>
                    <a:cubicBezTo>
                      <a:pt x="0" y="197"/>
                      <a:pt x="0" y="197"/>
                      <a:pt x="0" y="197"/>
                    </a:cubicBezTo>
                    <a:cubicBezTo>
                      <a:pt x="0" y="132"/>
                      <a:pt x="16" y="82"/>
                      <a:pt x="4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16"/>
              <p:cNvSpPr>
                <a:spLocks/>
              </p:cNvSpPr>
              <p:nvPr/>
            </p:nvSpPr>
            <p:spPr bwMode="auto">
              <a:xfrm>
                <a:off x="3484" y="-720"/>
                <a:ext cx="2207" cy="5676"/>
              </a:xfrm>
              <a:custGeom>
                <a:avLst/>
                <a:gdLst>
                  <a:gd name="T0" fmla="*/ 934 w 934"/>
                  <a:gd name="T1" fmla="*/ 1040 h 2403"/>
                  <a:gd name="T2" fmla="*/ 924 w 934"/>
                  <a:gd name="T3" fmla="*/ 1127 h 2403"/>
                  <a:gd name="T4" fmla="*/ 879 w 934"/>
                  <a:gd name="T5" fmla="*/ 1232 h 2403"/>
                  <a:gd name="T6" fmla="*/ 777 w 934"/>
                  <a:gd name="T7" fmla="*/ 1398 h 2403"/>
                  <a:gd name="T8" fmla="*/ 596 w 934"/>
                  <a:gd name="T9" fmla="*/ 1667 h 2403"/>
                  <a:gd name="T10" fmla="*/ 566 w 934"/>
                  <a:gd name="T11" fmla="*/ 1720 h 2403"/>
                  <a:gd name="T12" fmla="*/ 548 w 934"/>
                  <a:gd name="T13" fmla="*/ 1805 h 2403"/>
                  <a:gd name="T14" fmla="*/ 548 w 934"/>
                  <a:gd name="T15" fmla="*/ 2403 h 2403"/>
                  <a:gd name="T16" fmla="*/ 0 w 934"/>
                  <a:gd name="T17" fmla="*/ 2403 h 2403"/>
                  <a:gd name="T18" fmla="*/ 0 w 934"/>
                  <a:gd name="T19" fmla="*/ 1746 h 2403"/>
                  <a:gd name="T20" fmla="*/ 21 w 934"/>
                  <a:gd name="T21" fmla="*/ 1579 h 2403"/>
                  <a:gd name="T22" fmla="*/ 88 w 934"/>
                  <a:gd name="T23" fmla="*/ 1421 h 2403"/>
                  <a:gd name="T24" fmla="*/ 523 w 934"/>
                  <a:gd name="T25" fmla="*/ 817 h 2403"/>
                  <a:gd name="T26" fmla="*/ 615 w 934"/>
                  <a:gd name="T27" fmla="*/ 770 h 2403"/>
                  <a:gd name="T28" fmla="*/ 728 w 934"/>
                  <a:gd name="T29" fmla="*/ 814 h 2403"/>
                  <a:gd name="T30" fmla="*/ 786 w 934"/>
                  <a:gd name="T31" fmla="*/ 921 h 2403"/>
                  <a:gd name="T32" fmla="*/ 769 w 934"/>
                  <a:gd name="T33" fmla="*/ 973 h 2403"/>
                  <a:gd name="T34" fmla="*/ 592 w 934"/>
                  <a:gd name="T35" fmla="*/ 1260 h 2403"/>
                  <a:gd name="T36" fmla="*/ 592 w 934"/>
                  <a:gd name="T37" fmla="*/ 1293 h 2403"/>
                  <a:gd name="T38" fmla="*/ 780 w 934"/>
                  <a:gd name="T39" fmla="*/ 981 h 2403"/>
                  <a:gd name="T40" fmla="*/ 793 w 934"/>
                  <a:gd name="T41" fmla="*/ 950 h 2403"/>
                  <a:gd name="T42" fmla="*/ 796 w 934"/>
                  <a:gd name="T43" fmla="*/ 919 h 2403"/>
                  <a:gd name="T44" fmla="*/ 747 w 934"/>
                  <a:gd name="T45" fmla="*/ 811 h 2403"/>
                  <a:gd name="T46" fmla="*/ 642 w 934"/>
                  <a:gd name="T47" fmla="*/ 759 h 2403"/>
                  <a:gd name="T48" fmla="*/ 642 w 934"/>
                  <a:gd name="T49" fmla="*/ 197 h 2403"/>
                  <a:gd name="T50" fmla="*/ 687 w 934"/>
                  <a:gd name="T51" fmla="*/ 49 h 2403"/>
                  <a:gd name="T52" fmla="*/ 788 w 934"/>
                  <a:gd name="T53" fmla="*/ 0 h 2403"/>
                  <a:gd name="T54" fmla="*/ 888 w 934"/>
                  <a:gd name="T55" fmla="*/ 49 h 2403"/>
                  <a:gd name="T56" fmla="*/ 934 w 934"/>
                  <a:gd name="T57" fmla="*/ 197 h 2403"/>
                  <a:gd name="T58" fmla="*/ 934 w 934"/>
                  <a:gd name="T59" fmla="*/ 1040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4" h="2403">
                    <a:moveTo>
                      <a:pt x="934" y="1040"/>
                    </a:moveTo>
                    <a:cubicBezTo>
                      <a:pt x="934" y="1071"/>
                      <a:pt x="930" y="1100"/>
                      <a:pt x="924" y="1127"/>
                    </a:cubicBezTo>
                    <a:cubicBezTo>
                      <a:pt x="918" y="1155"/>
                      <a:pt x="903" y="1190"/>
                      <a:pt x="879" y="1232"/>
                    </a:cubicBezTo>
                    <a:cubicBezTo>
                      <a:pt x="856" y="1275"/>
                      <a:pt x="822" y="1330"/>
                      <a:pt x="777" y="1398"/>
                    </a:cubicBezTo>
                    <a:cubicBezTo>
                      <a:pt x="733" y="1466"/>
                      <a:pt x="672" y="1556"/>
                      <a:pt x="596" y="1667"/>
                    </a:cubicBezTo>
                    <a:cubicBezTo>
                      <a:pt x="588" y="1676"/>
                      <a:pt x="578" y="1693"/>
                      <a:pt x="566" y="1720"/>
                    </a:cubicBezTo>
                    <a:cubicBezTo>
                      <a:pt x="554" y="1746"/>
                      <a:pt x="548" y="1774"/>
                      <a:pt x="548" y="1805"/>
                    </a:cubicBezTo>
                    <a:cubicBezTo>
                      <a:pt x="548" y="2403"/>
                      <a:pt x="548" y="2403"/>
                      <a:pt x="548" y="2403"/>
                    </a:cubicBezTo>
                    <a:cubicBezTo>
                      <a:pt x="0" y="2403"/>
                      <a:pt x="0" y="2403"/>
                      <a:pt x="0" y="2403"/>
                    </a:cubicBezTo>
                    <a:cubicBezTo>
                      <a:pt x="0" y="1746"/>
                      <a:pt x="0" y="1746"/>
                      <a:pt x="0" y="1746"/>
                    </a:cubicBezTo>
                    <a:cubicBezTo>
                      <a:pt x="0" y="1696"/>
                      <a:pt x="7" y="1640"/>
                      <a:pt x="21" y="1579"/>
                    </a:cubicBezTo>
                    <a:cubicBezTo>
                      <a:pt x="35" y="1517"/>
                      <a:pt x="57" y="1465"/>
                      <a:pt x="88" y="1421"/>
                    </a:cubicBezTo>
                    <a:cubicBezTo>
                      <a:pt x="523" y="817"/>
                      <a:pt x="523" y="817"/>
                      <a:pt x="523" y="817"/>
                    </a:cubicBezTo>
                    <a:cubicBezTo>
                      <a:pt x="547" y="786"/>
                      <a:pt x="578" y="770"/>
                      <a:pt x="615" y="770"/>
                    </a:cubicBezTo>
                    <a:cubicBezTo>
                      <a:pt x="652" y="770"/>
                      <a:pt x="690" y="785"/>
                      <a:pt x="728" y="814"/>
                    </a:cubicBezTo>
                    <a:cubicBezTo>
                      <a:pt x="766" y="844"/>
                      <a:pt x="786" y="879"/>
                      <a:pt x="786" y="921"/>
                    </a:cubicBezTo>
                    <a:cubicBezTo>
                      <a:pt x="786" y="942"/>
                      <a:pt x="780" y="960"/>
                      <a:pt x="769" y="973"/>
                    </a:cubicBezTo>
                    <a:cubicBezTo>
                      <a:pt x="592" y="1260"/>
                      <a:pt x="592" y="1260"/>
                      <a:pt x="592" y="1260"/>
                    </a:cubicBezTo>
                    <a:cubicBezTo>
                      <a:pt x="592" y="1293"/>
                      <a:pt x="592" y="1293"/>
                      <a:pt x="592" y="1293"/>
                    </a:cubicBezTo>
                    <a:cubicBezTo>
                      <a:pt x="780" y="981"/>
                      <a:pt x="780" y="981"/>
                      <a:pt x="780" y="981"/>
                    </a:cubicBezTo>
                    <a:cubicBezTo>
                      <a:pt x="786" y="970"/>
                      <a:pt x="791" y="960"/>
                      <a:pt x="793" y="950"/>
                    </a:cubicBezTo>
                    <a:cubicBezTo>
                      <a:pt x="795" y="940"/>
                      <a:pt x="796" y="930"/>
                      <a:pt x="796" y="919"/>
                    </a:cubicBezTo>
                    <a:cubicBezTo>
                      <a:pt x="796" y="878"/>
                      <a:pt x="780" y="842"/>
                      <a:pt x="747" y="811"/>
                    </a:cubicBezTo>
                    <a:cubicBezTo>
                      <a:pt x="714" y="780"/>
                      <a:pt x="679" y="763"/>
                      <a:pt x="642" y="759"/>
                    </a:cubicBezTo>
                    <a:cubicBezTo>
                      <a:pt x="642" y="197"/>
                      <a:pt x="642" y="197"/>
                      <a:pt x="642" y="197"/>
                    </a:cubicBezTo>
                    <a:cubicBezTo>
                      <a:pt x="642" y="132"/>
                      <a:pt x="657" y="82"/>
                      <a:pt x="687" y="49"/>
                    </a:cubicBezTo>
                    <a:cubicBezTo>
                      <a:pt x="717" y="17"/>
                      <a:pt x="751" y="0"/>
                      <a:pt x="788" y="0"/>
                    </a:cubicBezTo>
                    <a:cubicBezTo>
                      <a:pt x="824" y="0"/>
                      <a:pt x="858" y="17"/>
                      <a:pt x="888" y="49"/>
                    </a:cubicBezTo>
                    <a:cubicBezTo>
                      <a:pt x="918" y="82"/>
                      <a:pt x="934" y="132"/>
                      <a:pt x="934" y="197"/>
                    </a:cubicBezTo>
                    <a:cubicBezTo>
                      <a:pt x="934" y="1040"/>
                      <a:pt x="934" y="1040"/>
                      <a:pt x="934" y="10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17"/>
              <p:cNvSpPr>
                <a:spLocks/>
              </p:cNvSpPr>
              <p:nvPr/>
            </p:nvSpPr>
            <p:spPr bwMode="auto">
              <a:xfrm>
                <a:off x="1509" y="156"/>
                <a:ext cx="1059" cy="1058"/>
              </a:xfrm>
              <a:custGeom>
                <a:avLst/>
                <a:gdLst>
                  <a:gd name="T0" fmla="*/ 501 w 1059"/>
                  <a:gd name="T1" fmla="*/ 239 h 1058"/>
                  <a:gd name="T2" fmla="*/ 265 w 1059"/>
                  <a:gd name="T3" fmla="*/ 0 h 1058"/>
                  <a:gd name="T4" fmla="*/ 1059 w 1059"/>
                  <a:gd name="T5" fmla="*/ 0 h 1058"/>
                  <a:gd name="T6" fmla="*/ 1059 w 1059"/>
                  <a:gd name="T7" fmla="*/ 794 h 1058"/>
                  <a:gd name="T8" fmla="*/ 820 w 1059"/>
                  <a:gd name="T9" fmla="*/ 558 h 1058"/>
                  <a:gd name="T10" fmla="*/ 319 w 1059"/>
                  <a:gd name="T11" fmla="*/ 1058 h 1058"/>
                  <a:gd name="T12" fmla="*/ 0 w 1059"/>
                  <a:gd name="T13" fmla="*/ 740 h 1058"/>
                  <a:gd name="T14" fmla="*/ 501 w 1059"/>
                  <a:gd name="T15" fmla="*/ 239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1058">
                    <a:moveTo>
                      <a:pt x="501" y="239"/>
                    </a:moveTo>
                    <a:lnTo>
                      <a:pt x="265" y="0"/>
                    </a:lnTo>
                    <a:lnTo>
                      <a:pt x="1059" y="0"/>
                    </a:lnTo>
                    <a:lnTo>
                      <a:pt x="1059" y="794"/>
                    </a:lnTo>
                    <a:lnTo>
                      <a:pt x="820" y="558"/>
                    </a:lnTo>
                    <a:lnTo>
                      <a:pt x="319" y="1058"/>
                    </a:lnTo>
                    <a:lnTo>
                      <a:pt x="0" y="740"/>
                    </a:lnTo>
                    <a:lnTo>
                      <a:pt x="501"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18"/>
              <p:cNvSpPr>
                <a:spLocks/>
              </p:cNvSpPr>
              <p:nvPr/>
            </p:nvSpPr>
            <p:spPr bwMode="auto">
              <a:xfrm>
                <a:off x="3281" y="156"/>
                <a:ext cx="1058" cy="1058"/>
              </a:xfrm>
              <a:custGeom>
                <a:avLst/>
                <a:gdLst>
                  <a:gd name="T0" fmla="*/ 739 w 1058"/>
                  <a:gd name="T1" fmla="*/ 1058 h 1058"/>
                  <a:gd name="T2" fmla="*/ 1058 w 1058"/>
                  <a:gd name="T3" fmla="*/ 740 h 1058"/>
                  <a:gd name="T4" fmla="*/ 558 w 1058"/>
                  <a:gd name="T5" fmla="*/ 239 h 1058"/>
                  <a:gd name="T6" fmla="*/ 794 w 1058"/>
                  <a:gd name="T7" fmla="*/ 0 h 1058"/>
                  <a:gd name="T8" fmla="*/ 0 w 1058"/>
                  <a:gd name="T9" fmla="*/ 0 h 1058"/>
                  <a:gd name="T10" fmla="*/ 0 w 1058"/>
                  <a:gd name="T11" fmla="*/ 794 h 1058"/>
                  <a:gd name="T12" fmla="*/ 239 w 1058"/>
                  <a:gd name="T13" fmla="*/ 558 h 1058"/>
                  <a:gd name="T14" fmla="*/ 739 w 1058"/>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8" h="1058">
                    <a:moveTo>
                      <a:pt x="739" y="1058"/>
                    </a:moveTo>
                    <a:lnTo>
                      <a:pt x="1058" y="740"/>
                    </a:lnTo>
                    <a:lnTo>
                      <a:pt x="558" y="239"/>
                    </a:lnTo>
                    <a:lnTo>
                      <a:pt x="794" y="0"/>
                    </a:lnTo>
                    <a:lnTo>
                      <a:pt x="0" y="0"/>
                    </a:lnTo>
                    <a:lnTo>
                      <a:pt x="0" y="794"/>
                    </a:lnTo>
                    <a:lnTo>
                      <a:pt x="239" y="558"/>
                    </a:lnTo>
                    <a:lnTo>
                      <a:pt x="739" y="10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19"/>
              <p:cNvSpPr>
                <a:spLocks/>
              </p:cNvSpPr>
              <p:nvPr/>
            </p:nvSpPr>
            <p:spPr bwMode="auto">
              <a:xfrm>
                <a:off x="3281" y="-1615"/>
                <a:ext cx="1058" cy="1058"/>
              </a:xfrm>
              <a:custGeom>
                <a:avLst/>
                <a:gdLst>
                  <a:gd name="T0" fmla="*/ 1058 w 1058"/>
                  <a:gd name="T1" fmla="*/ 319 h 1058"/>
                  <a:gd name="T2" fmla="*/ 739 w 1058"/>
                  <a:gd name="T3" fmla="*/ 0 h 1058"/>
                  <a:gd name="T4" fmla="*/ 239 w 1058"/>
                  <a:gd name="T5" fmla="*/ 500 h 1058"/>
                  <a:gd name="T6" fmla="*/ 0 w 1058"/>
                  <a:gd name="T7" fmla="*/ 264 h 1058"/>
                  <a:gd name="T8" fmla="*/ 0 w 1058"/>
                  <a:gd name="T9" fmla="*/ 1058 h 1058"/>
                  <a:gd name="T10" fmla="*/ 794 w 1058"/>
                  <a:gd name="T11" fmla="*/ 1058 h 1058"/>
                  <a:gd name="T12" fmla="*/ 558 w 1058"/>
                  <a:gd name="T13" fmla="*/ 819 h 1058"/>
                  <a:gd name="T14" fmla="*/ 1058 w 1058"/>
                  <a:gd name="T15" fmla="*/ 319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8" h="1058">
                    <a:moveTo>
                      <a:pt x="1058" y="319"/>
                    </a:moveTo>
                    <a:lnTo>
                      <a:pt x="739" y="0"/>
                    </a:lnTo>
                    <a:lnTo>
                      <a:pt x="239" y="500"/>
                    </a:lnTo>
                    <a:lnTo>
                      <a:pt x="0" y="264"/>
                    </a:lnTo>
                    <a:lnTo>
                      <a:pt x="0" y="1058"/>
                    </a:lnTo>
                    <a:lnTo>
                      <a:pt x="794" y="1058"/>
                    </a:lnTo>
                    <a:lnTo>
                      <a:pt x="558" y="819"/>
                    </a:lnTo>
                    <a:lnTo>
                      <a:pt x="1058" y="3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0"/>
              <p:cNvSpPr>
                <a:spLocks/>
              </p:cNvSpPr>
              <p:nvPr/>
            </p:nvSpPr>
            <p:spPr bwMode="auto">
              <a:xfrm>
                <a:off x="1509" y="-1615"/>
                <a:ext cx="1059" cy="1058"/>
              </a:xfrm>
              <a:custGeom>
                <a:avLst/>
                <a:gdLst>
                  <a:gd name="T0" fmla="*/ 265 w 1059"/>
                  <a:gd name="T1" fmla="*/ 1058 h 1058"/>
                  <a:gd name="T2" fmla="*/ 1059 w 1059"/>
                  <a:gd name="T3" fmla="*/ 1058 h 1058"/>
                  <a:gd name="T4" fmla="*/ 1059 w 1059"/>
                  <a:gd name="T5" fmla="*/ 264 h 1058"/>
                  <a:gd name="T6" fmla="*/ 820 w 1059"/>
                  <a:gd name="T7" fmla="*/ 500 h 1058"/>
                  <a:gd name="T8" fmla="*/ 319 w 1059"/>
                  <a:gd name="T9" fmla="*/ 0 h 1058"/>
                  <a:gd name="T10" fmla="*/ 0 w 1059"/>
                  <a:gd name="T11" fmla="*/ 319 h 1058"/>
                  <a:gd name="T12" fmla="*/ 501 w 1059"/>
                  <a:gd name="T13" fmla="*/ 819 h 1058"/>
                  <a:gd name="T14" fmla="*/ 265 w 1059"/>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1058">
                    <a:moveTo>
                      <a:pt x="265" y="1058"/>
                    </a:moveTo>
                    <a:lnTo>
                      <a:pt x="1059" y="1058"/>
                    </a:lnTo>
                    <a:lnTo>
                      <a:pt x="1059" y="264"/>
                    </a:lnTo>
                    <a:lnTo>
                      <a:pt x="820" y="500"/>
                    </a:lnTo>
                    <a:lnTo>
                      <a:pt x="319" y="0"/>
                    </a:lnTo>
                    <a:lnTo>
                      <a:pt x="0" y="319"/>
                    </a:lnTo>
                    <a:lnTo>
                      <a:pt x="501" y="819"/>
                    </a:lnTo>
                    <a:lnTo>
                      <a:pt x="265" y="10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Oval 121"/>
              <p:cNvSpPr>
                <a:spLocks noChangeArrowheads="1"/>
              </p:cNvSpPr>
              <p:nvPr/>
            </p:nvSpPr>
            <p:spPr bwMode="auto">
              <a:xfrm>
                <a:off x="2579" y="-545"/>
                <a:ext cx="690" cy="6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8" name="Group 47"/>
          <p:cNvGrpSpPr/>
          <p:nvPr/>
        </p:nvGrpSpPr>
        <p:grpSpPr>
          <a:xfrm>
            <a:off x="607012" y="1337305"/>
            <a:ext cx="465925" cy="465925"/>
            <a:chOff x="2569001" y="1121646"/>
            <a:chExt cx="822960" cy="822960"/>
          </a:xfrm>
        </p:grpSpPr>
        <p:sp>
          <p:nvSpPr>
            <p:cNvPr id="49" name="Oval 48"/>
            <p:cNvSpPr/>
            <p:nvPr>
              <p:custDataLst>
                <p:tags r:id="rId6"/>
              </p:custDataLst>
            </p:nvPr>
          </p:nvSpPr>
          <p:spPr>
            <a:xfrm>
              <a:off x="2569001" y="1121646"/>
              <a:ext cx="822960" cy="8229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50" name="Freeform 29"/>
            <p:cNvSpPr>
              <a:spLocks noEditPoints="1"/>
            </p:cNvSpPr>
            <p:nvPr/>
          </p:nvSpPr>
          <p:spPr bwMode="auto">
            <a:xfrm>
              <a:off x="2763952" y="1275158"/>
              <a:ext cx="459535" cy="515937"/>
            </a:xfrm>
            <a:custGeom>
              <a:avLst/>
              <a:gdLst>
                <a:gd name="T0" fmla="*/ 724 w 724"/>
                <a:gd name="T1" fmla="*/ 440 h 813"/>
                <a:gd name="T2" fmla="*/ 670 w 724"/>
                <a:gd name="T3" fmla="*/ 371 h 813"/>
                <a:gd name="T4" fmla="*/ 670 w 724"/>
                <a:gd name="T5" fmla="*/ 358 h 813"/>
                <a:gd name="T6" fmla="*/ 620 w 724"/>
                <a:gd name="T7" fmla="*/ 292 h 813"/>
                <a:gd name="T8" fmla="*/ 620 w 724"/>
                <a:gd name="T9" fmla="*/ 284 h 813"/>
                <a:gd name="T10" fmla="*/ 604 w 724"/>
                <a:gd name="T11" fmla="*/ 189 h 813"/>
                <a:gd name="T12" fmla="*/ 599 w 724"/>
                <a:gd name="T13" fmla="*/ 176 h 813"/>
                <a:gd name="T14" fmla="*/ 564 w 724"/>
                <a:gd name="T15" fmla="*/ 113 h 813"/>
                <a:gd name="T16" fmla="*/ 337 w 724"/>
                <a:gd name="T17" fmla="*/ 0 h 813"/>
                <a:gd name="T18" fmla="*/ 109 w 724"/>
                <a:gd name="T19" fmla="*/ 115 h 813"/>
                <a:gd name="T20" fmla="*/ 74 w 724"/>
                <a:gd name="T21" fmla="*/ 176 h 813"/>
                <a:gd name="T22" fmla="*/ 72 w 724"/>
                <a:gd name="T23" fmla="*/ 180 h 813"/>
                <a:gd name="T24" fmla="*/ 53 w 724"/>
                <a:gd name="T25" fmla="*/ 283 h 813"/>
                <a:gd name="T26" fmla="*/ 53 w 724"/>
                <a:gd name="T27" fmla="*/ 292 h 813"/>
                <a:gd name="T28" fmla="*/ 0 w 724"/>
                <a:gd name="T29" fmla="*/ 358 h 813"/>
                <a:gd name="T30" fmla="*/ 0 w 724"/>
                <a:gd name="T31" fmla="*/ 522 h 813"/>
                <a:gd name="T32" fmla="*/ 69 w 724"/>
                <a:gd name="T33" fmla="*/ 590 h 813"/>
                <a:gd name="T34" fmla="*/ 138 w 724"/>
                <a:gd name="T35" fmla="*/ 522 h 813"/>
                <a:gd name="T36" fmla="*/ 138 w 724"/>
                <a:gd name="T37" fmla="*/ 358 h 813"/>
                <a:gd name="T38" fmla="*/ 85 w 724"/>
                <a:gd name="T39" fmla="*/ 291 h 813"/>
                <a:gd name="T40" fmla="*/ 84 w 724"/>
                <a:gd name="T41" fmla="*/ 283 h 813"/>
                <a:gd name="T42" fmla="*/ 97 w 724"/>
                <a:gd name="T43" fmla="*/ 205 h 813"/>
                <a:gd name="T44" fmla="*/ 155 w 724"/>
                <a:gd name="T45" fmla="*/ 227 h 813"/>
                <a:gd name="T46" fmla="*/ 160 w 724"/>
                <a:gd name="T47" fmla="*/ 228 h 813"/>
                <a:gd name="T48" fmla="*/ 175 w 724"/>
                <a:gd name="T49" fmla="*/ 217 h 813"/>
                <a:gd name="T50" fmla="*/ 343 w 724"/>
                <a:gd name="T51" fmla="*/ 101 h 813"/>
                <a:gd name="T52" fmla="*/ 510 w 724"/>
                <a:gd name="T53" fmla="*/ 217 h 813"/>
                <a:gd name="T54" fmla="*/ 530 w 724"/>
                <a:gd name="T55" fmla="*/ 226 h 813"/>
                <a:gd name="T56" fmla="*/ 578 w 724"/>
                <a:gd name="T57" fmla="*/ 209 h 813"/>
                <a:gd name="T58" fmla="*/ 590 w 724"/>
                <a:gd name="T59" fmla="*/ 283 h 813"/>
                <a:gd name="T60" fmla="*/ 589 w 724"/>
                <a:gd name="T61" fmla="*/ 291 h 813"/>
                <a:gd name="T62" fmla="*/ 536 w 724"/>
                <a:gd name="T63" fmla="*/ 358 h 813"/>
                <a:gd name="T64" fmla="*/ 536 w 724"/>
                <a:gd name="T65" fmla="*/ 522 h 813"/>
                <a:gd name="T66" fmla="*/ 603 w 724"/>
                <a:gd name="T67" fmla="*/ 590 h 813"/>
                <a:gd name="T68" fmla="*/ 670 w 724"/>
                <a:gd name="T69" fmla="*/ 522 h 813"/>
                <a:gd name="T70" fmla="*/ 670 w 724"/>
                <a:gd name="T71" fmla="*/ 515 h 813"/>
                <a:gd name="T72" fmla="*/ 642 w 724"/>
                <a:gd name="T73" fmla="*/ 638 h 813"/>
                <a:gd name="T74" fmla="*/ 451 w 724"/>
                <a:gd name="T75" fmla="*/ 729 h 813"/>
                <a:gd name="T76" fmla="*/ 389 w 724"/>
                <a:gd name="T77" fmla="*/ 683 h 813"/>
                <a:gd name="T78" fmla="*/ 324 w 724"/>
                <a:gd name="T79" fmla="*/ 748 h 813"/>
                <a:gd name="T80" fmla="*/ 389 w 724"/>
                <a:gd name="T81" fmla="*/ 813 h 813"/>
                <a:gd name="T82" fmla="*/ 453 w 724"/>
                <a:gd name="T83" fmla="*/ 760 h 813"/>
                <a:gd name="T84" fmla="*/ 668 w 724"/>
                <a:gd name="T85" fmla="*/ 656 h 813"/>
                <a:gd name="T86" fmla="*/ 700 w 724"/>
                <a:gd name="T87" fmla="*/ 494 h 813"/>
                <a:gd name="T88" fmla="*/ 724 w 724"/>
                <a:gd name="T89" fmla="*/ 440 h 813"/>
                <a:gd name="T90" fmla="*/ 670 w 724"/>
                <a:gd name="T91" fmla="*/ 476 h 813"/>
                <a:gd name="T92" fmla="*/ 670 w 724"/>
                <a:gd name="T93" fmla="*/ 405 h 813"/>
                <a:gd name="T94" fmla="*/ 692 w 724"/>
                <a:gd name="T95" fmla="*/ 440 h 813"/>
                <a:gd name="T96" fmla="*/ 670 w 724"/>
                <a:gd name="T97" fmla="*/ 476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4" h="813">
                  <a:moveTo>
                    <a:pt x="724" y="440"/>
                  </a:moveTo>
                  <a:cubicBezTo>
                    <a:pt x="724" y="407"/>
                    <a:pt x="701" y="379"/>
                    <a:pt x="670" y="371"/>
                  </a:cubicBezTo>
                  <a:cubicBezTo>
                    <a:pt x="670" y="358"/>
                    <a:pt x="670" y="358"/>
                    <a:pt x="670" y="358"/>
                  </a:cubicBezTo>
                  <a:cubicBezTo>
                    <a:pt x="670" y="326"/>
                    <a:pt x="649" y="300"/>
                    <a:pt x="620" y="292"/>
                  </a:cubicBezTo>
                  <a:cubicBezTo>
                    <a:pt x="620" y="290"/>
                    <a:pt x="620" y="287"/>
                    <a:pt x="620" y="284"/>
                  </a:cubicBezTo>
                  <a:cubicBezTo>
                    <a:pt x="620" y="252"/>
                    <a:pt x="615" y="220"/>
                    <a:pt x="604" y="189"/>
                  </a:cubicBezTo>
                  <a:cubicBezTo>
                    <a:pt x="604" y="189"/>
                    <a:pt x="599" y="176"/>
                    <a:pt x="599" y="176"/>
                  </a:cubicBezTo>
                  <a:cubicBezTo>
                    <a:pt x="590" y="154"/>
                    <a:pt x="578" y="133"/>
                    <a:pt x="564" y="113"/>
                  </a:cubicBezTo>
                  <a:cubicBezTo>
                    <a:pt x="510" y="41"/>
                    <a:pt x="427" y="0"/>
                    <a:pt x="337" y="0"/>
                  </a:cubicBezTo>
                  <a:cubicBezTo>
                    <a:pt x="247" y="0"/>
                    <a:pt x="162" y="43"/>
                    <a:pt x="109" y="115"/>
                  </a:cubicBezTo>
                  <a:cubicBezTo>
                    <a:pt x="95" y="134"/>
                    <a:pt x="83" y="155"/>
                    <a:pt x="74" y="176"/>
                  </a:cubicBezTo>
                  <a:cubicBezTo>
                    <a:pt x="73" y="178"/>
                    <a:pt x="73" y="179"/>
                    <a:pt x="72" y="180"/>
                  </a:cubicBezTo>
                  <a:cubicBezTo>
                    <a:pt x="60" y="213"/>
                    <a:pt x="53" y="247"/>
                    <a:pt x="53" y="283"/>
                  </a:cubicBezTo>
                  <a:cubicBezTo>
                    <a:pt x="53" y="286"/>
                    <a:pt x="52" y="289"/>
                    <a:pt x="53" y="292"/>
                  </a:cubicBezTo>
                  <a:cubicBezTo>
                    <a:pt x="23" y="299"/>
                    <a:pt x="0" y="326"/>
                    <a:pt x="0" y="358"/>
                  </a:cubicBezTo>
                  <a:cubicBezTo>
                    <a:pt x="0" y="522"/>
                    <a:pt x="0" y="522"/>
                    <a:pt x="0" y="522"/>
                  </a:cubicBezTo>
                  <a:cubicBezTo>
                    <a:pt x="0" y="560"/>
                    <a:pt x="32" y="590"/>
                    <a:pt x="69" y="590"/>
                  </a:cubicBezTo>
                  <a:cubicBezTo>
                    <a:pt x="106" y="590"/>
                    <a:pt x="138" y="560"/>
                    <a:pt x="138" y="522"/>
                  </a:cubicBezTo>
                  <a:cubicBezTo>
                    <a:pt x="138" y="358"/>
                    <a:pt x="138" y="358"/>
                    <a:pt x="138" y="358"/>
                  </a:cubicBezTo>
                  <a:cubicBezTo>
                    <a:pt x="138" y="325"/>
                    <a:pt x="115" y="298"/>
                    <a:pt x="85" y="291"/>
                  </a:cubicBezTo>
                  <a:cubicBezTo>
                    <a:pt x="85" y="288"/>
                    <a:pt x="84" y="286"/>
                    <a:pt x="84" y="283"/>
                  </a:cubicBezTo>
                  <a:cubicBezTo>
                    <a:pt x="84" y="256"/>
                    <a:pt x="88" y="230"/>
                    <a:pt x="97" y="205"/>
                  </a:cubicBezTo>
                  <a:cubicBezTo>
                    <a:pt x="155" y="227"/>
                    <a:pt x="155" y="227"/>
                    <a:pt x="155" y="227"/>
                  </a:cubicBezTo>
                  <a:cubicBezTo>
                    <a:pt x="157" y="228"/>
                    <a:pt x="159" y="228"/>
                    <a:pt x="160" y="228"/>
                  </a:cubicBezTo>
                  <a:cubicBezTo>
                    <a:pt x="167" y="228"/>
                    <a:pt x="173" y="224"/>
                    <a:pt x="175" y="217"/>
                  </a:cubicBezTo>
                  <a:cubicBezTo>
                    <a:pt x="202" y="148"/>
                    <a:pt x="269" y="101"/>
                    <a:pt x="343" y="101"/>
                  </a:cubicBezTo>
                  <a:cubicBezTo>
                    <a:pt x="417" y="101"/>
                    <a:pt x="484" y="148"/>
                    <a:pt x="510" y="217"/>
                  </a:cubicBezTo>
                  <a:cubicBezTo>
                    <a:pt x="513" y="226"/>
                    <a:pt x="522" y="230"/>
                    <a:pt x="530" y="226"/>
                  </a:cubicBezTo>
                  <a:cubicBezTo>
                    <a:pt x="578" y="209"/>
                    <a:pt x="578" y="209"/>
                    <a:pt x="578" y="209"/>
                  </a:cubicBezTo>
                  <a:cubicBezTo>
                    <a:pt x="586" y="234"/>
                    <a:pt x="590" y="258"/>
                    <a:pt x="590" y="283"/>
                  </a:cubicBezTo>
                  <a:cubicBezTo>
                    <a:pt x="590" y="286"/>
                    <a:pt x="590" y="288"/>
                    <a:pt x="589" y="291"/>
                  </a:cubicBezTo>
                  <a:cubicBezTo>
                    <a:pt x="558" y="298"/>
                    <a:pt x="536" y="325"/>
                    <a:pt x="536" y="358"/>
                  </a:cubicBezTo>
                  <a:cubicBezTo>
                    <a:pt x="536" y="522"/>
                    <a:pt x="536" y="522"/>
                    <a:pt x="536" y="522"/>
                  </a:cubicBezTo>
                  <a:cubicBezTo>
                    <a:pt x="536" y="560"/>
                    <a:pt x="565" y="590"/>
                    <a:pt x="603" y="590"/>
                  </a:cubicBezTo>
                  <a:cubicBezTo>
                    <a:pt x="640" y="590"/>
                    <a:pt x="670" y="560"/>
                    <a:pt x="670" y="522"/>
                  </a:cubicBezTo>
                  <a:cubicBezTo>
                    <a:pt x="670" y="515"/>
                    <a:pt x="670" y="515"/>
                    <a:pt x="670" y="515"/>
                  </a:cubicBezTo>
                  <a:cubicBezTo>
                    <a:pt x="673" y="544"/>
                    <a:pt x="673" y="595"/>
                    <a:pt x="642" y="638"/>
                  </a:cubicBezTo>
                  <a:cubicBezTo>
                    <a:pt x="607" y="688"/>
                    <a:pt x="543" y="719"/>
                    <a:pt x="451" y="729"/>
                  </a:cubicBezTo>
                  <a:cubicBezTo>
                    <a:pt x="442" y="702"/>
                    <a:pt x="418" y="683"/>
                    <a:pt x="389" y="683"/>
                  </a:cubicBezTo>
                  <a:cubicBezTo>
                    <a:pt x="353" y="683"/>
                    <a:pt x="324" y="712"/>
                    <a:pt x="324" y="748"/>
                  </a:cubicBezTo>
                  <a:cubicBezTo>
                    <a:pt x="324" y="784"/>
                    <a:pt x="353" y="813"/>
                    <a:pt x="389" y="813"/>
                  </a:cubicBezTo>
                  <a:cubicBezTo>
                    <a:pt x="421" y="813"/>
                    <a:pt x="448" y="790"/>
                    <a:pt x="453" y="760"/>
                  </a:cubicBezTo>
                  <a:cubicBezTo>
                    <a:pt x="555" y="749"/>
                    <a:pt x="628" y="714"/>
                    <a:pt x="668" y="656"/>
                  </a:cubicBezTo>
                  <a:cubicBezTo>
                    <a:pt x="713" y="593"/>
                    <a:pt x="705" y="522"/>
                    <a:pt x="700" y="494"/>
                  </a:cubicBezTo>
                  <a:cubicBezTo>
                    <a:pt x="715" y="481"/>
                    <a:pt x="724" y="462"/>
                    <a:pt x="724" y="440"/>
                  </a:cubicBezTo>
                  <a:close/>
                  <a:moveTo>
                    <a:pt x="670" y="476"/>
                  </a:moveTo>
                  <a:cubicBezTo>
                    <a:pt x="670" y="405"/>
                    <a:pt x="670" y="405"/>
                    <a:pt x="670" y="405"/>
                  </a:cubicBezTo>
                  <a:cubicBezTo>
                    <a:pt x="686" y="411"/>
                    <a:pt x="692" y="425"/>
                    <a:pt x="692" y="440"/>
                  </a:cubicBezTo>
                  <a:cubicBezTo>
                    <a:pt x="692" y="457"/>
                    <a:pt x="686" y="469"/>
                    <a:pt x="670" y="4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010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0" y="642937"/>
          <a:ext cx="119063" cy="119063"/>
        </p:xfrm>
        <a:graphic>
          <a:graphicData uri="http://schemas.openxmlformats.org/presentationml/2006/ole">
            <mc:AlternateContent xmlns:mc="http://schemas.openxmlformats.org/markup-compatibility/2006">
              <mc:Choice xmlns:v="urn:schemas-microsoft-com:vml" Requires="v">
                <p:oleObj spid="_x0000_s229387" name="think-cell Slide" r:id="rId4" imgW="317" imgH="318" progId="TCLayout.ActiveDocument.1">
                  <p:embed/>
                </p:oleObj>
              </mc:Choice>
              <mc:Fallback>
                <p:oleObj name="think-cell Slide" r:id="rId4" imgW="317" imgH="318" progId="TCLayout.ActiveDocument.1">
                  <p:embed/>
                  <p:pic>
                    <p:nvPicPr>
                      <p:cNvPr id="6" name="Object 5" hidden="1"/>
                      <p:cNvPicPr/>
                      <p:nvPr/>
                    </p:nvPicPr>
                    <p:blipFill>
                      <a:blip r:embed="rId5"/>
                      <a:stretch>
                        <a:fillRect/>
                      </a:stretch>
                    </p:blipFill>
                    <p:spPr>
                      <a:xfrm>
                        <a:off x="0" y="642937"/>
                        <a:ext cx="119063" cy="11906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GB" dirty="0"/>
              <a:t>Best Practices for Holistic Employee Support</a:t>
            </a:r>
          </a:p>
        </p:txBody>
      </p:sp>
      <p:sp>
        <p:nvSpPr>
          <p:cNvPr id="7" name="TextBox 6"/>
          <p:cNvSpPr txBox="1"/>
          <p:nvPr/>
        </p:nvSpPr>
        <p:spPr>
          <a:xfrm>
            <a:off x="286903" y="705343"/>
            <a:ext cx="6423268" cy="443198"/>
          </a:xfrm>
          <a:prstGeom prst="rect">
            <a:avLst/>
          </a:prstGeom>
          <a:noFill/>
        </p:spPr>
        <p:txBody>
          <a:bodyPr wrap="square" tIns="0" bIns="0" rtlCol="0">
            <a:spAutoFit/>
          </a:bodyPr>
          <a:lstStyle/>
          <a:p>
            <a:pPr>
              <a:lnSpc>
                <a:spcPct val="120000"/>
              </a:lnSpc>
            </a:pPr>
            <a:r>
              <a:rPr lang="en-US" sz="1200" dirty="0">
                <a:solidFill>
                  <a:schemeClr val="accent3"/>
                </a:solidFill>
              </a:rPr>
              <a:t>Introduce &amp; cross train your vendor ecosystem to ensure all possible employee touchpoints are educated – thereby reducing navigation </a:t>
            </a:r>
            <a:endParaRPr lang="en-GB" sz="1200" dirty="0">
              <a:solidFill>
                <a:schemeClr val="accent3"/>
              </a:solidFill>
            </a:endParaRPr>
          </a:p>
        </p:txBody>
      </p:sp>
      <p:sp>
        <p:nvSpPr>
          <p:cNvPr id="8" name="Footer Placeholder 2"/>
          <p:cNvSpPr>
            <a:spLocks noGrp="1"/>
          </p:cNvSpPr>
          <p:nvPr>
            <p:ph type="ftr" sz="quarter" idx="11"/>
          </p:nvPr>
        </p:nvSpPr>
        <p:spPr>
          <a:xfrm>
            <a:off x="356755" y="4861643"/>
            <a:ext cx="5532161" cy="205383"/>
          </a:xfrm>
        </p:spPr>
        <p:txBody>
          <a:bodyPr/>
          <a:lstStyle/>
          <a:p>
            <a:r>
              <a:rPr lang="en-US" dirty="0"/>
              <a:t>©2017 Rethink. All rights reserved.</a:t>
            </a:r>
            <a:endParaRPr lang="en-GB" dirty="0"/>
          </a:p>
        </p:txBody>
      </p:sp>
      <p:graphicFrame>
        <p:nvGraphicFramePr>
          <p:cNvPr id="4" name="Diagram 3"/>
          <p:cNvGraphicFramePr/>
          <p:nvPr>
            <p:extLst>
              <p:ext uri="{D42A27DB-BD31-4B8C-83A1-F6EECF244321}">
                <p14:modId xmlns:p14="http://schemas.microsoft.com/office/powerpoint/2010/main" val="856172328"/>
              </p:ext>
            </p:extLst>
          </p:nvPr>
        </p:nvGraphicFramePr>
        <p:xfrm>
          <a:off x="1199099" y="1210434"/>
          <a:ext cx="4572000" cy="304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p:cNvSpPr txBox="1"/>
          <p:nvPr/>
        </p:nvSpPr>
        <p:spPr>
          <a:xfrm>
            <a:off x="3989744" y="1296641"/>
            <a:ext cx="2029589" cy="577274"/>
          </a:xfrm>
          <a:prstGeom prst="rect">
            <a:avLst/>
          </a:prstGeom>
          <a:noFill/>
        </p:spPr>
        <p:txBody>
          <a:bodyPr wrap="square" lIns="0" tIns="0" bIns="0" rtlCol="0">
            <a:spAutoFit/>
          </a:bodyPr>
          <a:lstStyle/>
          <a:p>
            <a:pPr>
              <a:lnSpc>
                <a:spcPct val="120000"/>
              </a:lnSpc>
            </a:pPr>
            <a:r>
              <a:rPr lang="en-US" sz="800" dirty="0">
                <a:solidFill>
                  <a:schemeClr val="tx2"/>
                </a:solidFill>
              </a:rPr>
              <a:t>Employees can access the Rethink program directly and/or through employer’s corporate wellness portal, wellness site, etc.</a:t>
            </a:r>
          </a:p>
        </p:txBody>
      </p:sp>
      <p:sp>
        <p:nvSpPr>
          <p:cNvPr id="12" name="TextBox 11"/>
          <p:cNvSpPr txBox="1"/>
          <p:nvPr/>
        </p:nvSpPr>
        <p:spPr>
          <a:xfrm>
            <a:off x="5090098" y="2117918"/>
            <a:ext cx="1767901" cy="738664"/>
          </a:xfrm>
          <a:prstGeom prst="rect">
            <a:avLst/>
          </a:prstGeom>
          <a:noFill/>
        </p:spPr>
        <p:txBody>
          <a:bodyPr wrap="square" lIns="0" tIns="0" bIns="0" rtlCol="0">
            <a:spAutoFit/>
          </a:bodyPr>
          <a:lstStyle/>
          <a:p>
            <a:pPr>
              <a:lnSpc>
                <a:spcPct val="120000"/>
              </a:lnSpc>
            </a:pPr>
            <a:r>
              <a:rPr lang="en-US" sz="800" dirty="0">
                <a:solidFill>
                  <a:schemeClr val="tx2"/>
                </a:solidFill>
              </a:rPr>
              <a:t>EAP refers employee to Rethink program.  Rethink trains EAP staff on platform and referral process Rethink refers employee to EAP where appropriate</a:t>
            </a:r>
          </a:p>
        </p:txBody>
      </p:sp>
      <p:sp>
        <p:nvSpPr>
          <p:cNvPr id="13" name="TextBox 12"/>
          <p:cNvSpPr txBox="1"/>
          <p:nvPr/>
        </p:nvSpPr>
        <p:spPr>
          <a:xfrm>
            <a:off x="2366991" y="4325662"/>
            <a:ext cx="2637547" cy="590931"/>
          </a:xfrm>
          <a:prstGeom prst="rect">
            <a:avLst/>
          </a:prstGeom>
          <a:noFill/>
        </p:spPr>
        <p:txBody>
          <a:bodyPr wrap="square" lIns="0" tIns="0" bIns="0" rtlCol="0">
            <a:spAutoFit/>
          </a:bodyPr>
          <a:lstStyle/>
          <a:p>
            <a:pPr>
              <a:lnSpc>
                <a:spcPct val="120000"/>
              </a:lnSpc>
            </a:pPr>
            <a:r>
              <a:rPr lang="en-US" sz="800" dirty="0">
                <a:solidFill>
                  <a:schemeClr val="tx2"/>
                </a:solidFill>
              </a:rPr>
              <a:t>Health &amp; Wellness vendor refers employee to Rethink program.  Rethink trains staff on platform and referral process.  Rethink refers employee to Health Advocacy org. where appropriate</a:t>
            </a:r>
          </a:p>
        </p:txBody>
      </p:sp>
      <p:sp>
        <p:nvSpPr>
          <p:cNvPr id="14" name="TextBox 13"/>
          <p:cNvSpPr txBox="1"/>
          <p:nvPr/>
        </p:nvSpPr>
        <p:spPr>
          <a:xfrm>
            <a:off x="253571" y="1788995"/>
            <a:ext cx="2029589" cy="738664"/>
          </a:xfrm>
          <a:prstGeom prst="rect">
            <a:avLst/>
          </a:prstGeom>
          <a:noFill/>
        </p:spPr>
        <p:txBody>
          <a:bodyPr wrap="square" lIns="0" tIns="0" bIns="0" rtlCol="0">
            <a:spAutoFit/>
          </a:bodyPr>
          <a:lstStyle/>
          <a:p>
            <a:pPr>
              <a:lnSpc>
                <a:spcPct val="120000"/>
              </a:lnSpc>
            </a:pPr>
            <a:r>
              <a:rPr lang="en-US" sz="800" dirty="0">
                <a:solidFill>
                  <a:schemeClr val="tx2"/>
                </a:solidFill>
              </a:rPr>
              <a:t>Health plan refers employee to Rethink program.  Rethink trains health plan staff on platform and referral process. Rethink refers employee to Health Plan where appropriate</a:t>
            </a:r>
          </a:p>
        </p:txBody>
      </p:sp>
      <p:pic>
        <p:nvPicPr>
          <p:cNvPr id="17" name="Picture 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3571" y="2670045"/>
            <a:ext cx="1284404" cy="855035"/>
          </a:xfrm>
          <a:prstGeom prst="rect">
            <a:avLst/>
          </a:prstGeom>
        </p:spPr>
      </p:pic>
      <p:pic>
        <p:nvPicPr>
          <p:cNvPr id="18" name="Picture 1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24049" y="2979812"/>
            <a:ext cx="1491051" cy="989323"/>
          </a:xfrm>
          <a:prstGeom prst="rect">
            <a:avLst/>
          </a:prstGeom>
        </p:spPr>
      </p:pic>
      <p:pic>
        <p:nvPicPr>
          <p:cNvPr id="15" name="Picture 14">
            <a:extLst>
              <a:ext uri="{FF2B5EF4-FFF2-40B4-BE49-F238E27FC236}">
                <a16:creationId xmlns:a16="http://schemas.microsoft.com/office/drawing/2014/main" id="{AA7921F1-5007-4076-A774-E3557F059494}"/>
              </a:ext>
            </a:extLst>
          </p:cNvPr>
          <p:cNvPicPr>
            <a:picLocks noChangeAspect="1"/>
          </p:cNvPicPr>
          <p:nvPr/>
        </p:nvPicPr>
        <p:blipFill rotWithShape="1">
          <a:blip r:embed="rId13"/>
          <a:srcRect t="30258" b="37265"/>
          <a:stretch/>
        </p:blipFill>
        <p:spPr>
          <a:xfrm>
            <a:off x="373637" y="3552615"/>
            <a:ext cx="1044271" cy="339142"/>
          </a:xfrm>
          <a:prstGeom prst="rect">
            <a:avLst/>
          </a:prstGeom>
        </p:spPr>
      </p:pic>
    </p:spTree>
    <p:extLst>
      <p:ext uri="{BB962C8B-B14F-4D97-AF65-F5344CB8AC3E}">
        <p14:creationId xmlns:p14="http://schemas.microsoft.com/office/powerpoint/2010/main" val="34445729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rUQlbZWIUmYYn2bkWNeP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w0WlTme30S42snoVD6L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1r0PSWiN0mFXy_hSTHUK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WFKjJNl.0m5Gnum8m4o4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7DF69yRYEaZEuJQ6RNJW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6w4mtv3tEeeOpPQnD2w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8I_YVaBFEmpe37213PD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_Yx.QziJ0mWH_e2tWpd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oTTDrNDeEGngBDolNieJ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WFKjJNl.0m5Gnum8m4o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7DF69yRYEaZEuJQ6RNJW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6w4mtv3tEeeOpPQnD2w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8OMd.TTZ0W0L0zdDSWs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WWlqluRq0Su3aKmFqGT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1r0PSWiN0mFXy_hSTHUK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1.7WfxUckCgzrFdwsC9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3pi5Ydg0.A9gP6SQBfw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8OMd.TTZ0W0L0zdDSWs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WWlqluRq0Su3aKmFqGTJ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S1r0PSWiN0mFXy_hSTHUK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1.7WfxUckCgzrFdwsC9H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d8OMd.TTZ0W0L0zdDSWsK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WWlqluRq0Su3aKmFqGT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1r0PSWiN0mFXy_hSTHU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1.7WfxUckCgzrFdwsC9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44tvtrXb0ustnBaZfbV5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d8OMd.TTZ0W0L0zdDSWsK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WWlqluRq0Su3aKmFqGTJ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S1r0PSWiN0mFXy_hSTHUK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1.7WfxUckCgzrFdwsC9H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8OMd.TTZ0W0L0zdDSWsK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WWlqluRq0Su3aKmFqGT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1r0PSWiN0mFXy_hSTHU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e1.7WfxUckCgzrFdwsC9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1.7WfxUckCgzrFdwsC9H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2jwHnpM.E..bR8qwjgTC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sfH0CuHikCLQ4rhQDH1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FMyQCULF0aZJriDtiBgZ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Og6WN9XEaXKS4._WS0y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1r0PSWiN0mFXy_hSTHUK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VQfXSsnxKU2mRQ7VVQy2f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1v_xf0hVxEi2Zh_z8qK8C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1j1l0wpKP0eYJcXdIlC6N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a0iKKXak00CGHSc_DLZEA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VQfXSsnxKU2mRQ7VVQy2f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nsNHeVaxnEybBetp1dVry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HMQs1zngEOAT6dUG.LAQ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gHMQs1zngEOAT6dUG.LAQ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8OMd.TTZ0W0L0zdDSWsK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LOzAugJKk2U7tvT0FicZ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LOzAugJKk2U7tvT0FicZ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Nde12.VcK02hLS1k1_KMG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HMQs1zngEOAT6dUG.LAQ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wIfmCheMUyawfrrLsUTE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j1l0wpKP0eYJcXdIlC6N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a0iKKXak00CGHSc_DLZEA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_pdtm9WyY0Wg.jF6Rk2jo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yAVgwL77UudigUXBA0g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8OMd.TTZ0W0L0zdDSWsK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3F6680"/>
      </a:accent1>
      <a:accent2>
        <a:srgbClr val="7CB8E4"/>
      </a:accent2>
      <a:accent3>
        <a:srgbClr val="E67E22"/>
      </a:accent3>
      <a:accent4>
        <a:srgbClr val="D35400"/>
      </a:accent4>
      <a:accent5>
        <a:srgbClr val="63BDA5"/>
      </a:accent5>
      <a:accent6>
        <a:srgbClr val="D8D1B4"/>
      </a:accent6>
      <a:hlink>
        <a:srgbClr val="0000FF"/>
      </a:hlink>
      <a:folHlink>
        <a:srgbClr val="800080"/>
      </a:folHlink>
    </a:clrScheme>
    <a:fontScheme name="Custom 4">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50800" dir="2700000" algn="tl" rotWithShape="0">
            <a:prstClr val="black">
              <a:alpha val="15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19846</TotalTime>
  <Words>2102</Words>
  <Application>Microsoft Office PowerPoint</Application>
  <PresentationFormat>Custom</PresentationFormat>
  <Paragraphs>298</Paragraphs>
  <Slides>20</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Open Sans</vt:lpstr>
      <vt:lpstr>Open Sans Semibold</vt:lpstr>
      <vt:lpstr>Office Theme</vt:lpstr>
      <vt:lpstr>think-cell Slide</vt:lpstr>
      <vt:lpstr> Developmental Disabilities Technology’s Role in Addressing Gaps in Support </vt:lpstr>
      <vt:lpstr>Who We Are</vt:lpstr>
      <vt:lpstr>Explosion in Developmental Disabilities</vt:lpstr>
      <vt:lpstr>Severe Global Shortage of Therapists</vt:lpstr>
      <vt:lpstr>Employee Challenges</vt:lpstr>
      <vt:lpstr>Impact on Employees and Employers</vt:lpstr>
      <vt:lpstr>Gaps in Support Span All Medical Plans </vt:lpstr>
      <vt:lpstr>The Rethink Solution</vt:lpstr>
      <vt:lpstr>Best Practices for Holistic Employee Support</vt:lpstr>
      <vt:lpstr>Business Case for Supporting Caregivers</vt:lpstr>
      <vt:lpstr>PowerPoint Presentation</vt:lpstr>
      <vt:lpstr>Adulthood: Neurodiversity &amp; Its Importance</vt:lpstr>
      <vt:lpstr>Current Market Situation</vt:lpstr>
      <vt:lpstr>Challenges Hiring Neurodiverse Individuals</vt:lpstr>
      <vt:lpstr>The Case for Neurodiversity</vt:lpstr>
      <vt:lpstr>A Successful Neurodiversity Program</vt:lpstr>
      <vt:lpstr>How Rethink Can Help</vt:lpstr>
      <vt:lpstr>Rethink Neurodiversity Training Center</vt:lpstr>
      <vt:lpstr>Rethink Neurodiversity Training Center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AZIST</dc:creator>
  <cp:lastModifiedBy>Sue Andres</cp:lastModifiedBy>
  <cp:revision>283</cp:revision>
  <dcterms:created xsi:type="dcterms:W3CDTF">2016-02-05T18:12:13Z</dcterms:created>
  <dcterms:modified xsi:type="dcterms:W3CDTF">2018-07-23T16:28:09Z</dcterms:modified>
</cp:coreProperties>
</file>