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heme/themeOverride5.xml" ContentType="application/vnd.openxmlformats-officedocument.themeOverride+xml"/>
  <Override PartName="/ppt/notesSlides/notesSlide9.xml" ContentType="application/vnd.openxmlformats-officedocument.presentationml.notesSlide+xml"/>
  <Override PartName="/ppt/theme/themeOverride6.xml" ContentType="application/vnd.openxmlformats-officedocument.themeOverride+xml"/>
  <Override PartName="/ppt/notesSlides/notesSlide10.xml" ContentType="application/vnd.openxmlformats-officedocument.presentationml.notesSlide+xml"/>
  <Override PartName="/ppt/theme/themeOverride7.xml" ContentType="application/vnd.openxmlformats-officedocument.themeOverride+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theme/themeOverride8.xml" ContentType="application/vnd.openxmlformats-officedocument.themeOverride+xml"/>
  <Override PartName="/ppt/tags/tag21.xml" ContentType="application/vnd.openxmlformats-officedocument.presentationml.tags+xml"/>
  <Override PartName="/ppt/notesSlides/notesSlide12.xml" ContentType="application/vnd.openxmlformats-officedocument.presentationml.notesSlide+xml"/>
  <Override PartName="/ppt/theme/themeOverride9.xml" ContentType="application/vnd.openxmlformats-officedocument.themeOverride+xml"/>
  <Override PartName="/ppt/notesSlides/notesSlide13.xml" ContentType="application/vnd.openxmlformats-officedocument.presentationml.notesSlide+xml"/>
  <Override PartName="/ppt/theme/themeOverride10.xml" ContentType="application/vnd.openxmlformats-officedocument.themeOverride+xml"/>
  <Override PartName="/ppt/tags/tag22.xml" ContentType="application/vnd.openxmlformats-officedocument.presentationml.tags+xml"/>
  <Override PartName="/ppt/notesSlides/notesSlide14.xml" ContentType="application/vnd.openxmlformats-officedocument.presentationml.notesSlide+xml"/>
  <Override PartName="/ppt/theme/themeOverride11.xml" ContentType="application/vnd.openxmlformats-officedocument.themeOverride+xml"/>
  <Override PartName="/ppt/tags/tag23.xml" ContentType="application/vnd.openxmlformats-officedocument.presentationml.tags+xml"/>
  <Override PartName="/ppt/notesSlides/notesSlide15.xml" ContentType="application/vnd.openxmlformats-officedocument.presentationml.notesSlide+xml"/>
  <Override PartName="/ppt/theme/themeOverride12.xml" ContentType="application/vnd.openxmlformats-officedocument.themeOverride+xml"/>
  <Override PartName="/ppt/notesSlides/notesSlide16.xml" ContentType="application/vnd.openxmlformats-officedocument.presentationml.notesSlide+xml"/>
  <Override PartName="/ppt/theme/themeOverride13.xml" ContentType="application/vnd.openxmlformats-officedocument.themeOverride+xml"/>
  <Override PartName="/ppt/notesSlides/notesSlide17.xml" ContentType="application/vnd.openxmlformats-officedocument.presentationml.notesSlide+xml"/>
  <Override PartName="/ppt/theme/themeOverride14.xml" ContentType="application/vnd.openxmlformats-officedocument.themeOverride+xml"/>
  <Override PartName="/ppt/notesSlides/notesSlide18.xml" ContentType="application/vnd.openxmlformats-officedocument.presentationml.notesSlide+xml"/>
  <Override PartName="/ppt/theme/themeOverride15.xml" ContentType="application/vnd.openxmlformats-officedocument.themeOverride+xml"/>
  <Override PartName="/ppt/tags/tag24.xml" ContentType="application/vnd.openxmlformats-officedocument.presentationml.tags+xml"/>
  <Override PartName="/ppt/tags/tag25.xml" ContentType="application/vnd.openxmlformats-officedocument.presentationml.tags+xml"/>
  <Override PartName="/ppt/notesSlides/notesSlide19.xml" ContentType="application/vnd.openxmlformats-officedocument.presentationml.notesSlide+xml"/>
  <Override PartName="/ppt/theme/themeOverride16.xml" ContentType="application/vnd.openxmlformats-officedocument.themeOverride+xml"/>
  <Override PartName="/ppt/notesSlides/notesSlide20.xml" ContentType="application/vnd.openxmlformats-officedocument.presentationml.notesSlide+xml"/>
  <Override PartName="/ppt/theme/themeOverride17.xml" ContentType="application/vnd.openxmlformats-officedocument.themeOverride+xml"/>
  <Override PartName="/ppt/notesSlides/notesSlide21.xml" ContentType="application/vnd.openxmlformats-officedocument.presentationml.notesSlide+xml"/>
  <Override PartName="/ppt/theme/themeOverride18.xml" ContentType="application/vnd.openxmlformats-officedocument.themeOverride+xml"/>
  <Override PartName="/ppt/tags/tag26.xml" ContentType="application/vnd.openxmlformats-officedocument.presentationml.tags+xml"/>
  <Override PartName="/ppt/tags/tag27.xml" ContentType="application/vnd.openxmlformats-officedocument.presentationml.tags+xml"/>
  <Override PartName="/ppt/notesSlides/notesSlide22.xml" ContentType="application/vnd.openxmlformats-officedocument.presentationml.notesSlide+xml"/>
  <Override PartName="/ppt/theme/themeOverride19.xml" ContentType="application/vnd.openxmlformats-officedocument.themeOverride+xml"/>
  <Override PartName="/ppt/notesSlides/notesSlide23.xml" ContentType="application/vnd.openxmlformats-officedocument.presentationml.notesSlide+xml"/>
  <Override PartName="/ppt/theme/themeOverride20.xml" ContentType="application/vnd.openxmlformats-officedocument.themeOverride+xml"/>
  <Override PartName="/ppt/notesSlides/notesSlide24.xml" ContentType="application/vnd.openxmlformats-officedocument.presentationml.notesSlide+xml"/>
  <Override PartName="/ppt/theme/themeOverride2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28"/>
  </p:notesMasterIdLst>
  <p:sldIdLst>
    <p:sldId id="258" r:id="rId2"/>
    <p:sldId id="297" r:id="rId3"/>
    <p:sldId id="262" r:id="rId4"/>
    <p:sldId id="270" r:id="rId5"/>
    <p:sldId id="285" r:id="rId6"/>
    <p:sldId id="287" r:id="rId7"/>
    <p:sldId id="271" r:id="rId8"/>
    <p:sldId id="284" r:id="rId9"/>
    <p:sldId id="272" r:id="rId10"/>
    <p:sldId id="267" r:id="rId11"/>
    <p:sldId id="283" r:id="rId12"/>
    <p:sldId id="298" r:id="rId13"/>
    <p:sldId id="289" r:id="rId14"/>
    <p:sldId id="299" r:id="rId15"/>
    <p:sldId id="300" r:id="rId16"/>
    <p:sldId id="278" r:id="rId17"/>
    <p:sldId id="286" r:id="rId18"/>
    <p:sldId id="274" r:id="rId19"/>
    <p:sldId id="282" r:id="rId20"/>
    <p:sldId id="279" r:id="rId21"/>
    <p:sldId id="294" r:id="rId22"/>
    <p:sldId id="281" r:id="rId23"/>
    <p:sldId id="275" r:id="rId24"/>
    <p:sldId id="266" r:id="rId25"/>
    <p:sldId id="264" r:id="rId26"/>
    <p:sldId id="261" r:id="rId27"/>
  </p:sldIdLst>
  <p:sldSz cx="960278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58">
          <p15:clr>
            <a:srgbClr val="A4A3A4"/>
          </p15:clr>
        </p15:guide>
        <p15:guide id="2" orient="horz" pos="409">
          <p15:clr>
            <a:srgbClr val="A4A3A4"/>
          </p15:clr>
        </p15:guide>
        <p15:guide id="3" orient="horz" pos="3826">
          <p15:clr>
            <a:srgbClr val="A4A3A4"/>
          </p15:clr>
        </p15:guide>
        <p15:guide id="4" pos="270">
          <p15:clr>
            <a:srgbClr val="A4A3A4"/>
          </p15:clr>
        </p15:guide>
        <p15:guide id="5" pos="5772">
          <p15:clr>
            <a:srgbClr val="A4A3A4"/>
          </p15:clr>
        </p15:guide>
        <p15:guide id="6" pos="57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9E"/>
    <a:srgbClr val="595997"/>
    <a:srgbClr val="932077"/>
    <a:srgbClr val="A9194F"/>
    <a:srgbClr val="BA2C2B"/>
    <a:srgbClr val="C45F24"/>
    <a:srgbClr val="C98314"/>
    <a:srgbClr val="828D30"/>
    <a:srgbClr val="118B3F"/>
    <a:srgbClr val="0080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94660"/>
  </p:normalViewPr>
  <p:slideViewPr>
    <p:cSldViewPr snapToGrid="0" showGuides="1">
      <p:cViewPr varScale="1">
        <p:scale>
          <a:sx n="76" d="100"/>
          <a:sy n="76" d="100"/>
        </p:scale>
        <p:origin x="624" y="96"/>
      </p:cViewPr>
      <p:guideLst>
        <p:guide orient="horz" pos="3958"/>
        <p:guide orient="horz" pos="409"/>
        <p:guide orient="horz" pos="3826"/>
        <p:guide pos="270"/>
        <p:guide pos="5772"/>
        <p:guide pos="579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4C4738-9AF8-4E84-817C-AC46EF018A68}" type="datetimeFigureOut">
              <a:rPr lang="en-GB" smtClean="0"/>
              <a:t>23/07/2018</a:t>
            </a:fld>
            <a:endParaRPr lang="en-GB" dirty="0"/>
          </a:p>
        </p:txBody>
      </p:sp>
      <p:sp>
        <p:nvSpPr>
          <p:cNvPr id="4" name="Slide Image Placeholder 3"/>
          <p:cNvSpPr>
            <a:spLocks noGrp="1" noRot="1" noChangeAspect="1"/>
          </p:cNvSpPr>
          <p:nvPr>
            <p:ph type="sldImg" idx="2"/>
          </p:nvPr>
        </p:nvSpPr>
        <p:spPr>
          <a:xfrm>
            <a:off x="1028700" y="685800"/>
            <a:ext cx="48006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261C6A-B723-4626-8E07-ACAE984FA5FB}" type="slidenum">
              <a:rPr lang="en-GB" smtClean="0"/>
              <a:t>‹#›</a:t>
            </a:fld>
            <a:endParaRPr lang="en-GB" dirty="0"/>
          </a:p>
        </p:txBody>
      </p:sp>
    </p:spTree>
    <p:extLst>
      <p:ext uri="{BB962C8B-B14F-4D97-AF65-F5344CB8AC3E}">
        <p14:creationId xmlns:p14="http://schemas.microsoft.com/office/powerpoint/2010/main" val="2534266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61C6A-B723-4626-8E07-ACAE984FA5FB}" type="slidenum">
              <a:rPr lang="en-GB" smtClean="0"/>
              <a:t>1</a:t>
            </a:fld>
            <a:endParaRPr lang="en-GB" dirty="0"/>
          </a:p>
        </p:txBody>
      </p:sp>
    </p:spTree>
    <p:extLst>
      <p:ext uri="{BB962C8B-B14F-4D97-AF65-F5344CB8AC3E}">
        <p14:creationId xmlns:p14="http://schemas.microsoft.com/office/powerpoint/2010/main" val="1470900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61C6A-B723-4626-8E07-ACAE984FA5FB}" type="slidenum">
              <a:rPr lang="en-GB" smtClean="0"/>
              <a:t>10</a:t>
            </a:fld>
            <a:endParaRPr lang="en-GB" dirty="0"/>
          </a:p>
        </p:txBody>
      </p:sp>
    </p:spTree>
    <p:extLst>
      <p:ext uri="{BB962C8B-B14F-4D97-AF65-F5344CB8AC3E}">
        <p14:creationId xmlns:p14="http://schemas.microsoft.com/office/powerpoint/2010/main" val="1257533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61C6A-B723-4626-8E07-ACAE984FA5FB}" type="slidenum">
              <a:rPr lang="en-GB" smtClean="0"/>
              <a:t>11</a:t>
            </a:fld>
            <a:endParaRPr lang="en-GB" dirty="0"/>
          </a:p>
        </p:txBody>
      </p:sp>
    </p:spTree>
    <p:extLst>
      <p:ext uri="{BB962C8B-B14F-4D97-AF65-F5344CB8AC3E}">
        <p14:creationId xmlns:p14="http://schemas.microsoft.com/office/powerpoint/2010/main" val="3688463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Please choose between the following two disability insurance policies, both of which pay 66.7% of salary with no cap
https://www.polleverywhere.com/multiple_choice_polls/IWolfTArwbVY5rT</a:t>
            </a:r>
          </a:p>
        </p:txBody>
      </p:sp>
      <p:sp>
        <p:nvSpPr>
          <p:cNvPr id="4" name="Slide Number Placeholder 3"/>
          <p:cNvSpPr>
            <a:spLocks noGrp="1"/>
          </p:cNvSpPr>
          <p:nvPr>
            <p:ph type="sldNum" sz="quarter" idx="10"/>
          </p:nvPr>
        </p:nvSpPr>
        <p:spPr/>
        <p:txBody>
          <a:bodyPr/>
          <a:lstStyle/>
          <a:p>
            <a:fld id="{8D261C6A-B723-4626-8E07-ACAE984FA5FB}" type="slidenum">
              <a:rPr lang="en-GB" smtClean="0"/>
              <a:t>12</a:t>
            </a:fld>
            <a:endParaRPr lang="en-GB" dirty="0"/>
          </a:p>
        </p:txBody>
      </p:sp>
      <p:sp>
        <p:nvSpPr>
          <p:cNvPr id="5" name="TextBox 4"/>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722170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61C6A-B723-4626-8E07-ACAE984FA5FB}" type="slidenum">
              <a:rPr lang="en-GB" smtClean="0"/>
              <a:t>13</a:t>
            </a:fld>
            <a:endParaRPr lang="en-GB" dirty="0"/>
          </a:p>
        </p:txBody>
      </p:sp>
    </p:spTree>
    <p:extLst>
      <p:ext uri="{BB962C8B-B14F-4D97-AF65-F5344CB8AC3E}">
        <p14:creationId xmlns:p14="http://schemas.microsoft.com/office/powerpoint/2010/main" val="1257533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Imagine that the US is preparing for the outbreak of an unusual disease that is expected to kill 600 people. Two alternative programs to combat the disease have been proposed, with the following known consequences. Which program do you prefer?
https://www.polleverywhere.com/multiple_choice_polls/GkngNoKOvmtZmnf</a:t>
            </a:r>
          </a:p>
        </p:txBody>
      </p:sp>
      <p:sp>
        <p:nvSpPr>
          <p:cNvPr id="4" name="Slide Number Placeholder 3"/>
          <p:cNvSpPr>
            <a:spLocks noGrp="1"/>
          </p:cNvSpPr>
          <p:nvPr>
            <p:ph type="sldNum" sz="quarter" idx="10"/>
          </p:nvPr>
        </p:nvSpPr>
        <p:spPr/>
        <p:txBody>
          <a:bodyPr/>
          <a:lstStyle/>
          <a:p>
            <a:fld id="{8D261C6A-B723-4626-8E07-ACAE984FA5FB}" type="slidenum">
              <a:rPr lang="en-GB" smtClean="0"/>
              <a:t>14</a:t>
            </a:fld>
            <a:endParaRPr lang="en-GB" dirty="0"/>
          </a:p>
        </p:txBody>
      </p:sp>
      <p:sp>
        <p:nvSpPr>
          <p:cNvPr id="5" name="TextBox 4"/>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351354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Imagine that the US is preparing for the outbreak of an unusual disease that is expected to kill 600 people. Two alternative programs to combat the disease have been proposed, with the following known consequences. Which program do you prefer?
https://www.polleverywhere.com/multiple_choice_polls/fujyDqGC6fMtjtm</a:t>
            </a:r>
          </a:p>
        </p:txBody>
      </p:sp>
      <p:sp>
        <p:nvSpPr>
          <p:cNvPr id="4" name="Slide Number Placeholder 3"/>
          <p:cNvSpPr>
            <a:spLocks noGrp="1"/>
          </p:cNvSpPr>
          <p:nvPr>
            <p:ph type="sldNum" sz="quarter" idx="10"/>
          </p:nvPr>
        </p:nvSpPr>
        <p:spPr/>
        <p:txBody>
          <a:bodyPr/>
          <a:lstStyle/>
          <a:p>
            <a:fld id="{8D261C6A-B723-4626-8E07-ACAE984FA5FB}" type="slidenum">
              <a:rPr lang="en-GB" smtClean="0"/>
              <a:t>15</a:t>
            </a:fld>
            <a:endParaRPr lang="en-GB" dirty="0"/>
          </a:p>
        </p:txBody>
      </p:sp>
      <p:sp>
        <p:nvSpPr>
          <p:cNvPr id="5" name="TextBox 4"/>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655636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61C6A-B723-4626-8E07-ACAE984FA5FB}" type="slidenum">
              <a:rPr lang="en-GB" smtClean="0"/>
              <a:t>16</a:t>
            </a:fld>
            <a:endParaRPr lang="en-GB" dirty="0"/>
          </a:p>
        </p:txBody>
      </p:sp>
    </p:spTree>
    <p:extLst>
      <p:ext uri="{BB962C8B-B14F-4D97-AF65-F5344CB8AC3E}">
        <p14:creationId xmlns:p14="http://schemas.microsoft.com/office/powerpoint/2010/main" val="1257533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61C6A-B723-4626-8E07-ACAE984FA5FB}" type="slidenum">
              <a:rPr lang="en-GB" smtClean="0"/>
              <a:t>17</a:t>
            </a:fld>
            <a:endParaRPr lang="en-GB" dirty="0"/>
          </a:p>
        </p:txBody>
      </p:sp>
    </p:spTree>
    <p:extLst>
      <p:ext uri="{BB962C8B-B14F-4D97-AF65-F5344CB8AC3E}">
        <p14:creationId xmlns:p14="http://schemas.microsoft.com/office/powerpoint/2010/main" val="1257533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61C6A-B723-4626-8E07-ACAE984FA5FB}" type="slidenum">
              <a:rPr lang="en-GB" smtClean="0"/>
              <a:t>18</a:t>
            </a:fld>
            <a:endParaRPr lang="en-GB" dirty="0"/>
          </a:p>
        </p:txBody>
      </p:sp>
    </p:spTree>
    <p:extLst>
      <p:ext uri="{BB962C8B-B14F-4D97-AF65-F5344CB8AC3E}">
        <p14:creationId xmlns:p14="http://schemas.microsoft.com/office/powerpoint/2010/main" val="1257533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61C6A-B723-4626-8E07-ACAE984FA5FB}" type="slidenum">
              <a:rPr lang="en-GB" smtClean="0"/>
              <a:t>19</a:t>
            </a:fld>
            <a:endParaRPr lang="en-GB" dirty="0"/>
          </a:p>
        </p:txBody>
      </p:sp>
    </p:spTree>
    <p:extLst>
      <p:ext uri="{BB962C8B-B14F-4D97-AF65-F5344CB8AC3E}">
        <p14:creationId xmlns:p14="http://schemas.microsoft.com/office/powerpoint/2010/main" val="1189335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How many cups of coffee have you had today?
https://www.polleverywhere.com/multiple_choice_polls/Elm6KkchlHeqKLR</a:t>
            </a:r>
          </a:p>
        </p:txBody>
      </p:sp>
      <p:sp>
        <p:nvSpPr>
          <p:cNvPr id="4" name="Slide Number Placeholder 3"/>
          <p:cNvSpPr>
            <a:spLocks noGrp="1"/>
          </p:cNvSpPr>
          <p:nvPr>
            <p:ph type="sldNum" sz="quarter" idx="10"/>
          </p:nvPr>
        </p:nvSpPr>
        <p:spPr/>
        <p:txBody>
          <a:bodyPr/>
          <a:lstStyle/>
          <a:p>
            <a:fld id="{8D261C6A-B723-4626-8E07-ACAE984FA5FB}" type="slidenum">
              <a:rPr lang="en-GB" smtClean="0"/>
              <a:t>2</a:t>
            </a:fld>
            <a:endParaRPr lang="en-GB" dirty="0"/>
          </a:p>
        </p:txBody>
      </p:sp>
      <p:sp>
        <p:nvSpPr>
          <p:cNvPr id="5" name="TextBox 4"/>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978066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61C6A-B723-4626-8E07-ACAE984FA5FB}" type="slidenum">
              <a:rPr lang="en-GB" smtClean="0"/>
              <a:t>20</a:t>
            </a:fld>
            <a:endParaRPr lang="en-GB" dirty="0"/>
          </a:p>
        </p:txBody>
      </p:sp>
    </p:spTree>
    <p:extLst>
      <p:ext uri="{BB962C8B-B14F-4D97-AF65-F5344CB8AC3E}">
        <p14:creationId xmlns:p14="http://schemas.microsoft.com/office/powerpoint/2010/main" val="1257533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61C6A-B723-4626-8E07-ACAE984FA5FB}" type="slidenum">
              <a:rPr lang="en-GB" smtClean="0"/>
              <a:t>21</a:t>
            </a:fld>
            <a:endParaRPr lang="en-GB" dirty="0"/>
          </a:p>
        </p:txBody>
      </p:sp>
    </p:spTree>
    <p:extLst>
      <p:ext uri="{BB962C8B-B14F-4D97-AF65-F5344CB8AC3E}">
        <p14:creationId xmlns:p14="http://schemas.microsoft.com/office/powerpoint/2010/main" val="1257533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61C6A-B723-4626-8E07-ACAE984FA5FB}" type="slidenum">
              <a:rPr lang="en-GB" smtClean="0"/>
              <a:t>22</a:t>
            </a:fld>
            <a:endParaRPr lang="en-GB" dirty="0"/>
          </a:p>
        </p:txBody>
      </p:sp>
    </p:spTree>
    <p:extLst>
      <p:ext uri="{BB962C8B-B14F-4D97-AF65-F5344CB8AC3E}">
        <p14:creationId xmlns:p14="http://schemas.microsoft.com/office/powerpoint/2010/main" val="564393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61C6A-B723-4626-8E07-ACAE984FA5FB}" type="slidenum">
              <a:rPr lang="en-GB" smtClean="0"/>
              <a:t>23</a:t>
            </a:fld>
            <a:endParaRPr lang="en-GB" dirty="0"/>
          </a:p>
        </p:txBody>
      </p:sp>
    </p:spTree>
    <p:extLst>
      <p:ext uri="{BB962C8B-B14F-4D97-AF65-F5344CB8AC3E}">
        <p14:creationId xmlns:p14="http://schemas.microsoft.com/office/powerpoint/2010/main" val="1257533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61C6A-B723-4626-8E07-ACAE984FA5FB}" type="slidenum">
              <a:rPr lang="en-GB" smtClean="0"/>
              <a:t>24</a:t>
            </a:fld>
            <a:endParaRPr lang="en-GB" dirty="0"/>
          </a:p>
        </p:txBody>
      </p:sp>
    </p:spTree>
    <p:extLst>
      <p:ext uri="{BB962C8B-B14F-4D97-AF65-F5344CB8AC3E}">
        <p14:creationId xmlns:p14="http://schemas.microsoft.com/office/powerpoint/2010/main" val="2968810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61C6A-B723-4626-8E07-ACAE984FA5FB}" type="slidenum">
              <a:rPr lang="en-GB" smtClean="0"/>
              <a:t>25</a:t>
            </a:fld>
            <a:endParaRPr lang="en-GB" dirty="0"/>
          </a:p>
        </p:txBody>
      </p:sp>
    </p:spTree>
    <p:extLst>
      <p:ext uri="{BB962C8B-B14F-4D97-AF65-F5344CB8AC3E}">
        <p14:creationId xmlns:p14="http://schemas.microsoft.com/office/powerpoint/2010/main" val="1257533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61C6A-B723-4626-8E07-ACAE984FA5FB}" type="slidenum">
              <a:rPr lang="en-GB" smtClean="0"/>
              <a:t>26</a:t>
            </a:fld>
            <a:endParaRPr lang="en-GB" dirty="0"/>
          </a:p>
        </p:txBody>
      </p:sp>
    </p:spTree>
    <p:extLst>
      <p:ext uri="{BB962C8B-B14F-4D97-AF65-F5344CB8AC3E}">
        <p14:creationId xmlns:p14="http://schemas.microsoft.com/office/powerpoint/2010/main" val="907063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61C6A-B723-4626-8E07-ACAE984FA5FB}" type="slidenum">
              <a:rPr lang="en-GB" smtClean="0"/>
              <a:t>3</a:t>
            </a:fld>
            <a:endParaRPr lang="en-GB" dirty="0"/>
          </a:p>
        </p:txBody>
      </p:sp>
    </p:spTree>
    <p:extLst>
      <p:ext uri="{BB962C8B-B14F-4D97-AF65-F5344CB8AC3E}">
        <p14:creationId xmlns:p14="http://schemas.microsoft.com/office/powerpoint/2010/main" val="2968810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61C6A-B723-4626-8E07-ACAE984FA5FB}" type="slidenum">
              <a:rPr lang="en-GB" smtClean="0"/>
              <a:t>4</a:t>
            </a:fld>
            <a:endParaRPr lang="en-GB" dirty="0"/>
          </a:p>
        </p:txBody>
      </p:sp>
    </p:spTree>
    <p:extLst>
      <p:ext uri="{BB962C8B-B14F-4D97-AF65-F5344CB8AC3E}">
        <p14:creationId xmlns:p14="http://schemas.microsoft.com/office/powerpoint/2010/main" val="1257533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61C6A-B723-4626-8E07-ACAE984FA5FB}" type="slidenum">
              <a:rPr lang="en-GB" smtClean="0"/>
              <a:t>5</a:t>
            </a:fld>
            <a:endParaRPr lang="en-GB" dirty="0"/>
          </a:p>
        </p:txBody>
      </p:sp>
    </p:spTree>
    <p:extLst>
      <p:ext uri="{BB962C8B-B14F-4D97-AF65-F5344CB8AC3E}">
        <p14:creationId xmlns:p14="http://schemas.microsoft.com/office/powerpoint/2010/main" val="2191468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61C6A-B723-4626-8E07-ACAE984FA5FB}" type="slidenum">
              <a:rPr lang="en-GB" smtClean="0"/>
              <a:t>6</a:t>
            </a:fld>
            <a:endParaRPr lang="en-GB" dirty="0"/>
          </a:p>
        </p:txBody>
      </p:sp>
    </p:spTree>
    <p:extLst>
      <p:ext uri="{BB962C8B-B14F-4D97-AF65-F5344CB8AC3E}">
        <p14:creationId xmlns:p14="http://schemas.microsoft.com/office/powerpoint/2010/main" val="1257533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61C6A-B723-4626-8E07-ACAE984FA5FB}" type="slidenum">
              <a:rPr lang="en-GB" smtClean="0"/>
              <a:t>7</a:t>
            </a:fld>
            <a:endParaRPr lang="en-GB" dirty="0"/>
          </a:p>
        </p:txBody>
      </p:sp>
    </p:spTree>
    <p:extLst>
      <p:ext uri="{BB962C8B-B14F-4D97-AF65-F5344CB8AC3E}">
        <p14:creationId xmlns:p14="http://schemas.microsoft.com/office/powerpoint/2010/main" val="1257533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61C6A-B723-4626-8E07-ACAE984FA5FB}" type="slidenum">
              <a:rPr lang="en-GB" smtClean="0"/>
              <a:t>8</a:t>
            </a:fld>
            <a:endParaRPr lang="en-GB" dirty="0"/>
          </a:p>
        </p:txBody>
      </p:sp>
    </p:spTree>
    <p:extLst>
      <p:ext uri="{BB962C8B-B14F-4D97-AF65-F5344CB8AC3E}">
        <p14:creationId xmlns:p14="http://schemas.microsoft.com/office/powerpoint/2010/main" val="2112598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61C6A-B723-4626-8E07-ACAE984FA5FB}" type="slidenum">
              <a:rPr lang="en-GB" smtClean="0"/>
              <a:t>9</a:t>
            </a:fld>
            <a:endParaRPr lang="en-GB" dirty="0"/>
          </a:p>
        </p:txBody>
      </p:sp>
    </p:spTree>
    <p:extLst>
      <p:ext uri="{BB962C8B-B14F-4D97-AF65-F5344CB8AC3E}">
        <p14:creationId xmlns:p14="http://schemas.microsoft.com/office/powerpoint/2010/main" val="1257533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 name="Rectangle 19"/>
          <p:cNvSpPr/>
          <p:nvPr userDrawn="1"/>
        </p:nvSpPr>
        <p:spPr>
          <a:xfrm>
            <a:off x="0" y="6134100"/>
            <a:ext cx="9602788" cy="723900"/>
          </a:xfrm>
          <a:prstGeom prst="rect">
            <a:avLst/>
          </a:prstGeom>
          <a:solidFill>
            <a:srgbClr val="F2F2F2"/>
          </a:solidFill>
          <a:ln w="12700" cap="flat" cmpd="sng" algn="ctr">
            <a:noFill/>
            <a:prstDash val="solid"/>
          </a:ln>
          <a:effectLst/>
          <a:extLs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grpSp>
        <p:nvGrpSpPr>
          <p:cNvPr id="19" name="MMC_CoverShape"/>
          <p:cNvGrpSpPr/>
          <p:nvPr userDrawn="1">
            <p:custDataLst>
              <p:tags r:id="rId1"/>
            </p:custDataLst>
          </p:nvPr>
        </p:nvGrpSpPr>
        <p:grpSpPr>
          <a:xfrm>
            <a:off x="0" y="0"/>
            <a:ext cx="9601200" cy="6134100"/>
            <a:chOff x="0" y="0"/>
            <a:chExt cx="9601200" cy="6134100"/>
          </a:xfrm>
        </p:grpSpPr>
        <p:sp>
          <p:nvSpPr>
            <p:cNvPr id="4" name="CoverAnchorTriangle1"/>
            <p:cNvSpPr/>
            <p:nvPr userDrawn="1"/>
          </p:nvSpPr>
          <p:spPr>
            <a:xfrm>
              <a:off x="0" y="0"/>
              <a:ext cx="1003300" cy="876300"/>
            </a:xfrm>
            <a:prstGeom prst="triangle">
              <a:avLst/>
            </a:prstGeom>
            <a:noFill/>
            <a:ln w="1270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5" name="CoverAnchorTriangle2"/>
            <p:cNvSpPr/>
            <p:nvPr userDrawn="1"/>
          </p:nvSpPr>
          <p:spPr>
            <a:xfrm>
              <a:off x="0" y="5257800"/>
              <a:ext cx="1003300" cy="876300"/>
            </a:xfrm>
            <a:prstGeom prst="triangle">
              <a:avLst/>
            </a:prstGeom>
            <a:noFill/>
            <a:ln w="1270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6" name="CoverAnchorTriangle3"/>
            <p:cNvSpPr/>
            <p:nvPr userDrawn="1"/>
          </p:nvSpPr>
          <p:spPr>
            <a:xfrm>
              <a:off x="8597900" y="0"/>
              <a:ext cx="1003300" cy="876300"/>
            </a:xfrm>
            <a:prstGeom prst="triangle">
              <a:avLst/>
            </a:prstGeom>
            <a:noFill/>
            <a:ln w="1270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7" name="CoverAnchorTriangle4"/>
            <p:cNvSpPr/>
            <p:nvPr userDrawn="1"/>
          </p:nvSpPr>
          <p:spPr>
            <a:xfrm>
              <a:off x="8597900" y="5257800"/>
              <a:ext cx="1003300" cy="876300"/>
            </a:xfrm>
            <a:prstGeom prst="triangle">
              <a:avLst/>
            </a:prstGeom>
            <a:noFill/>
            <a:ln w="1270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8" name="CoverTriangle1"/>
            <p:cNvSpPr/>
            <p:nvPr userDrawn="1"/>
          </p:nvSpPr>
          <p:spPr>
            <a:xfrm flipV="1">
              <a:off x="8096250" y="0"/>
              <a:ext cx="1003300" cy="876300"/>
            </a:xfrm>
            <a:prstGeom prst="triangle">
              <a:avLst/>
            </a:prstGeom>
            <a:solidFill>
              <a:srgbClr val="D9D9D9"/>
            </a:solidFill>
            <a:ln w="12700" cap="flat" cmpd="sng" algn="ctr">
              <a:noFill/>
              <a:prstDash val="solid"/>
            </a:ln>
            <a:effectLst/>
            <a:extLs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9" name="CoverTriangle2"/>
            <p:cNvSpPr/>
            <p:nvPr userDrawn="1"/>
          </p:nvSpPr>
          <p:spPr>
            <a:xfrm>
              <a:off x="8096250" y="876300"/>
              <a:ext cx="1003300" cy="876300"/>
            </a:xfrm>
            <a:prstGeom prst="triangle">
              <a:avLst/>
            </a:prstGeom>
            <a:solidFill>
              <a:schemeClr val="accent4"/>
            </a:solidFill>
            <a:ln w="12700" cap="flat" cmpd="sng" algn="ctr">
              <a:noFill/>
              <a:prstDash val="solid"/>
            </a:ln>
            <a:effectLst/>
            <a:extLs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10" name="CoverTriangle3"/>
            <p:cNvSpPr/>
            <p:nvPr userDrawn="1"/>
          </p:nvSpPr>
          <p:spPr>
            <a:xfrm flipV="1">
              <a:off x="7594600" y="876300"/>
              <a:ext cx="1003300" cy="876300"/>
            </a:xfrm>
            <a:prstGeom prst="triangle">
              <a:avLst/>
            </a:prstGeom>
            <a:solidFill>
              <a:schemeClr val="accent1"/>
            </a:solidFill>
            <a:ln w="12700" cap="flat" cmpd="sng" algn="ctr">
              <a:noFill/>
              <a:prstDash val="solid"/>
            </a:ln>
            <a:effectLst/>
            <a:extLs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11" name="CoverTriangle4"/>
            <p:cNvSpPr/>
            <p:nvPr userDrawn="1"/>
          </p:nvSpPr>
          <p:spPr>
            <a:xfrm flipV="1">
              <a:off x="8597900" y="876300"/>
              <a:ext cx="1003300" cy="876300"/>
            </a:xfrm>
            <a:prstGeom prst="triangle">
              <a:avLst/>
            </a:prstGeom>
            <a:solidFill>
              <a:schemeClr val="accent2"/>
            </a:solidFill>
            <a:ln w="12700" cap="flat" cmpd="sng" algn="ctr">
              <a:noFill/>
              <a:prstDash val="solid"/>
            </a:ln>
            <a:effectLst/>
            <a:extLs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12" name="CoverTriangle5"/>
            <p:cNvSpPr/>
            <p:nvPr userDrawn="1"/>
          </p:nvSpPr>
          <p:spPr>
            <a:xfrm flipV="1">
              <a:off x="8096250" y="1752600"/>
              <a:ext cx="1003300" cy="876300"/>
            </a:xfrm>
            <a:prstGeom prst="triangle">
              <a:avLst/>
            </a:prstGeom>
            <a:solidFill>
              <a:schemeClr val="accent3"/>
            </a:solidFill>
            <a:ln w="12700" cap="flat" cmpd="sng" algn="ctr">
              <a:noFill/>
              <a:prstDash val="solid"/>
            </a:ln>
            <a:effectLst/>
            <a:extLs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13" name="CoverTriangle6"/>
            <p:cNvSpPr/>
            <p:nvPr userDrawn="1"/>
          </p:nvSpPr>
          <p:spPr>
            <a:xfrm flipV="1">
              <a:off x="7594600" y="2628900"/>
              <a:ext cx="1003300" cy="876300"/>
            </a:xfrm>
            <a:prstGeom prst="triangle">
              <a:avLst/>
            </a:prstGeom>
            <a:solidFill>
              <a:srgbClr val="D9D9D9"/>
            </a:solidFill>
            <a:ln w="12700" cap="flat" cmpd="sng" algn="ctr">
              <a:noFill/>
              <a:prstDash val="solid"/>
            </a:ln>
            <a:effectLst/>
            <a:extLs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14" name="CoverTriangle7"/>
            <p:cNvSpPr/>
            <p:nvPr userDrawn="1"/>
          </p:nvSpPr>
          <p:spPr>
            <a:xfrm flipV="1">
              <a:off x="6591300" y="2628900"/>
              <a:ext cx="1003300" cy="876300"/>
            </a:xfrm>
            <a:prstGeom prst="triangle">
              <a:avLst/>
            </a:prstGeom>
            <a:solidFill>
              <a:schemeClr val="accent2"/>
            </a:solidFill>
            <a:ln w="12700" cap="flat" cmpd="sng" algn="ctr">
              <a:noFill/>
              <a:prstDash val="solid"/>
            </a:ln>
            <a:effectLst/>
            <a:extLs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15" name="CoverTriangle8"/>
            <p:cNvSpPr/>
            <p:nvPr userDrawn="1"/>
          </p:nvSpPr>
          <p:spPr>
            <a:xfrm flipV="1">
              <a:off x="8096250" y="3505200"/>
              <a:ext cx="1003300" cy="876300"/>
            </a:xfrm>
            <a:prstGeom prst="triangle">
              <a:avLst/>
            </a:prstGeom>
            <a:solidFill>
              <a:schemeClr val="accent2"/>
            </a:solidFill>
            <a:ln w="12700" cap="flat" cmpd="sng" algn="ctr">
              <a:noFill/>
              <a:prstDash val="solid"/>
            </a:ln>
            <a:effectLst/>
            <a:extLs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16" name="CoverTriangle9"/>
            <p:cNvSpPr/>
            <p:nvPr userDrawn="1"/>
          </p:nvSpPr>
          <p:spPr>
            <a:xfrm flipV="1">
              <a:off x="6591300" y="4381500"/>
              <a:ext cx="1003300" cy="876300"/>
            </a:xfrm>
            <a:prstGeom prst="triangle">
              <a:avLst/>
            </a:prstGeom>
            <a:solidFill>
              <a:schemeClr val="accent3"/>
            </a:solidFill>
            <a:ln w="12700" cap="flat" cmpd="sng" algn="ctr">
              <a:noFill/>
              <a:prstDash val="solid"/>
            </a:ln>
            <a:effectLst/>
            <a:extLs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17" name="CoverTriangle10"/>
            <p:cNvSpPr/>
            <p:nvPr userDrawn="1"/>
          </p:nvSpPr>
          <p:spPr>
            <a:xfrm flipV="1">
              <a:off x="7092950" y="5257800"/>
              <a:ext cx="1003300" cy="876300"/>
            </a:xfrm>
            <a:prstGeom prst="triangle">
              <a:avLst/>
            </a:prstGeom>
            <a:solidFill>
              <a:schemeClr val="accent1"/>
            </a:solidFill>
            <a:ln w="12700" cap="flat" cmpd="sng" algn="ctr">
              <a:noFill/>
              <a:prstDash val="solid"/>
            </a:ln>
            <a:effectLst/>
            <a:extLs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18" name="CoverTriangle11"/>
            <p:cNvSpPr/>
            <p:nvPr userDrawn="1"/>
          </p:nvSpPr>
          <p:spPr>
            <a:xfrm flipV="1">
              <a:off x="6089650" y="5257800"/>
              <a:ext cx="1003300" cy="876300"/>
            </a:xfrm>
            <a:prstGeom prst="triangle">
              <a:avLst/>
            </a:prstGeom>
            <a:solidFill>
              <a:srgbClr val="D9D9D9"/>
            </a:solidFill>
            <a:ln w="12700" cap="flat" cmpd="sng" algn="ctr">
              <a:noFill/>
              <a:prstDash val="solid"/>
            </a:ln>
            <a:effectLst/>
            <a:extLs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grpSp>
      <p:sp>
        <p:nvSpPr>
          <p:cNvPr id="2" name="Title 1"/>
          <p:cNvSpPr>
            <a:spLocks noGrp="1"/>
          </p:cNvSpPr>
          <p:nvPr>
            <p:ph type="ctrTitle" hasCustomPrompt="1"/>
          </p:nvPr>
        </p:nvSpPr>
        <p:spPr>
          <a:xfrm>
            <a:off x="896400" y="1242000"/>
            <a:ext cx="8164800" cy="367200"/>
          </a:xfrm>
        </p:spPr>
        <p:txBody>
          <a:bodyPr lIns="0" tIns="0" rIns="0" bIns="0">
            <a:spAutoFit/>
          </a:bodyPr>
          <a:lstStyle>
            <a:lvl1pPr>
              <a:defRPr sz="2800" cap="all">
                <a:solidFill>
                  <a:schemeClr val="accent1"/>
                </a:solidFill>
              </a:defRPr>
            </a:lvl1pPr>
          </a:lstStyle>
          <a:p>
            <a:r>
              <a:rPr lang="en-US" dirty="0"/>
              <a:t>CLICK TO EDIT MASTER TITLE STYLE</a:t>
            </a:r>
          </a:p>
        </p:txBody>
      </p:sp>
      <p:sp>
        <p:nvSpPr>
          <p:cNvPr id="3" name="Subtitle 2"/>
          <p:cNvSpPr>
            <a:spLocks noGrp="1"/>
          </p:cNvSpPr>
          <p:nvPr>
            <p:ph type="subTitle" idx="1" hasCustomPrompt="1"/>
          </p:nvPr>
        </p:nvSpPr>
        <p:spPr>
          <a:xfrm>
            <a:off x="903600" y="1998000"/>
            <a:ext cx="4852800" cy="230400"/>
          </a:xfrm>
        </p:spPr>
        <p:txBody>
          <a:bodyPr wrap="none" lIns="0" tIns="0" rIns="0" bIns="0"/>
          <a:lstStyle>
            <a:lvl1pPr marL="0" indent="0" algn="l">
              <a:spcBef>
                <a:spcPts val="0"/>
              </a:spcBef>
              <a:buNone/>
              <a:defRPr sz="18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ENTER DATE HERE</a:t>
            </a:r>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60733" y="6431626"/>
            <a:ext cx="3429000" cy="128847"/>
          </a:xfrm>
          <a:prstGeom prst="rect">
            <a:avLst/>
          </a:prstGeom>
        </p:spPr>
      </p:pic>
      <p:sp>
        <p:nvSpPr>
          <p:cNvPr id="22" name="BrandTagline"/>
          <p:cNvSpPr txBox="1"/>
          <p:nvPr userDrawn="1"/>
        </p:nvSpPr>
        <p:spPr>
          <a:xfrm>
            <a:off x="412750" y="412750"/>
            <a:ext cx="3810000" cy="153888"/>
          </a:xfrm>
          <a:prstGeom prst="rect">
            <a:avLst/>
          </a:prstGeom>
          <a:noFill/>
        </p:spPr>
        <p:txBody>
          <a:bodyPr vert="horz" wrap="square" lIns="0" tIns="0" rIns="0" bIns="0" rtlCol="0">
            <a:spAutoFit/>
          </a:bodyPr>
          <a:lstStyle/>
          <a:p>
            <a:r>
              <a:rPr lang="en-US" sz="1000" b="1" kern="100" cap="all" spc="200" dirty="0">
                <a:solidFill>
                  <a:schemeClr val="lt2"/>
                </a:solidFill>
                <a:latin typeface="Arial"/>
              </a:rPr>
              <a:t>Health Wealth Career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p>
            <a:r>
              <a:rPr lang="en-US"/>
              <a:t>Click to edit Master title style</a:t>
            </a:r>
            <a:endParaRPr lang="en-US" dirty="0"/>
          </a:p>
        </p:txBody>
      </p:sp>
      <p:sp>
        <p:nvSpPr>
          <p:cNvPr id="3" name="Content Placeholder 2"/>
          <p:cNvSpPr>
            <a:spLocks noGrp="1"/>
          </p:cNvSpPr>
          <p:nvPr>
            <p:ph idx="1"/>
          </p:nvPr>
        </p:nvSpPr>
        <p:spPr>
          <a:xfrm>
            <a:off x="412750" y="1308101"/>
            <a:ext cx="8785225" cy="4765675"/>
          </a:xfrm>
        </p:spPr>
        <p:txBody>
          <a:bodyPr wrap="square"/>
          <a:lstStyle>
            <a:lvl1pPr>
              <a:spcBef>
                <a:spcPts val="1400"/>
              </a:spcBef>
              <a:defRPr/>
            </a:lvl1pPr>
            <a:lvl2pPr>
              <a:spcBef>
                <a:spcPts val="500"/>
              </a:spcBef>
              <a:defRPr/>
            </a:lvl2pPr>
            <a:lvl3pPr>
              <a:spcBef>
                <a:spcPts val="500"/>
              </a:spcBef>
              <a:defRPr/>
            </a:lvl3pPr>
            <a:lvl4pPr>
              <a:spcBef>
                <a:spcPts val="500"/>
              </a:spcBef>
              <a:defRPr/>
            </a:lvl4pPr>
            <a:lvl5pPr>
              <a:spcBef>
                <a:spcPts val="5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 Column + 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12750" y="1308100"/>
            <a:ext cx="8785225" cy="4765675"/>
          </a:xfrm>
        </p:spPr>
        <p:txBody>
          <a:bodyPr/>
          <a:lstStyle>
            <a:lvl1pPr marL="0" indent="0">
              <a:spcBef>
                <a:spcPts val="1400"/>
              </a:spcBef>
              <a:buNone/>
              <a:defRPr/>
            </a:lvl1pPr>
            <a:lvl2pPr marL="279400" indent="-279400">
              <a:spcBef>
                <a:spcPts val="500"/>
              </a:spcBef>
              <a:buFont typeface="Arial" panose="020B0604020202020204" pitchFamily="34" charset="0"/>
              <a:buChar char="•"/>
              <a:defRPr/>
            </a:lvl2pPr>
            <a:lvl3pPr marL="534988" indent="-233363">
              <a:spcBef>
                <a:spcPts val="500"/>
              </a:spcBef>
              <a:buFont typeface="Arial" panose="020B0604020202020204" pitchFamily="34" charset="0"/>
              <a:buChar char="–"/>
              <a:defRPr/>
            </a:lvl3pPr>
            <a:lvl4pPr marL="715963" indent="-180975">
              <a:spcBef>
                <a:spcPts val="500"/>
              </a:spcBef>
              <a:defRPr/>
            </a:lvl4pPr>
            <a:lvl5pPr marL="896938" indent="-180975">
              <a:spcBef>
                <a:spcPts val="5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6899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2750" y="1308100"/>
            <a:ext cx="4143618" cy="4765675"/>
          </a:xfrm>
        </p:spPr>
        <p:txBody>
          <a:bodyPr lIns="0" tIns="0" rIns="0" bIns="0"/>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54357" y="1308100"/>
            <a:ext cx="4143618" cy="4765675"/>
          </a:xfrm>
        </p:spPr>
        <p:txBody>
          <a:bodyPr lIns="0" tIns="0" rIns="0" bIns="0"/>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12750" y="1308100"/>
            <a:ext cx="2694488" cy="4765675"/>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3"/>
          <p:cNvSpPr>
            <a:spLocks noGrp="1"/>
          </p:cNvSpPr>
          <p:nvPr>
            <p:ph sz="quarter" idx="11"/>
          </p:nvPr>
        </p:nvSpPr>
        <p:spPr>
          <a:xfrm>
            <a:off x="6503486" y="1308100"/>
            <a:ext cx="2694488" cy="4765675"/>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3"/>
          <p:cNvSpPr>
            <a:spLocks noGrp="1"/>
          </p:cNvSpPr>
          <p:nvPr>
            <p:ph sz="quarter" idx="12"/>
          </p:nvPr>
        </p:nvSpPr>
        <p:spPr>
          <a:xfrm>
            <a:off x="3458118" y="1308100"/>
            <a:ext cx="2694488" cy="4765675"/>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40539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12750" y="1308100"/>
            <a:ext cx="8785225" cy="596900"/>
          </a:xfrm>
        </p:spPr>
        <p:txBody>
          <a:bodyPr/>
          <a:lstStyle>
            <a:lvl1pPr marL="0" indent="0">
              <a:spcBef>
                <a:spcPts val="0"/>
              </a:spcBef>
              <a:buNone/>
              <a:defRPr sz="1600" b="1"/>
            </a:lvl1pPr>
            <a:lvl2pPr marL="226800" indent="0">
              <a:buNone/>
              <a:defRPr/>
            </a:lvl2pPr>
            <a:lvl3pPr marL="511200" indent="0">
              <a:buNone/>
              <a:defRPr/>
            </a:lvl3pPr>
            <a:lvl4pPr marL="687600" indent="0">
              <a:buNone/>
              <a:defRPr/>
            </a:lvl4pPr>
            <a:lvl5pPr marL="867600" indent="0">
              <a:buNone/>
              <a:defRPr/>
            </a:lvl5pPr>
          </a:lstStyle>
          <a:p>
            <a:pPr lvl="0"/>
            <a:r>
              <a:rPr lang="en-US" dirty="0"/>
              <a:t>Click to edit Master text styles</a:t>
            </a:r>
          </a:p>
        </p:txBody>
      </p:sp>
      <p:sp>
        <p:nvSpPr>
          <p:cNvPr id="6" name="Chart Placeholder 5"/>
          <p:cNvSpPr>
            <a:spLocks noGrp="1"/>
          </p:cNvSpPr>
          <p:nvPr>
            <p:ph type="chart" sz="quarter" idx="11"/>
          </p:nvPr>
        </p:nvSpPr>
        <p:spPr>
          <a:xfrm>
            <a:off x="412750" y="2176780"/>
            <a:ext cx="8785225" cy="3896995"/>
          </a:xfrm>
        </p:spPr>
        <p:txBody>
          <a:bodyPr/>
          <a:lstStyle>
            <a:lvl1pPr marL="0" indent="0">
              <a:buNone/>
              <a:defRPr sz="1200"/>
            </a:lvl1pPr>
          </a:lstStyle>
          <a:p>
            <a:endParaRPr lang="en-GB" dirty="0"/>
          </a:p>
        </p:txBody>
      </p:sp>
    </p:spTree>
    <p:extLst>
      <p:ext uri="{BB962C8B-B14F-4D97-AF65-F5344CB8AC3E}">
        <p14:creationId xmlns:p14="http://schemas.microsoft.com/office/powerpoint/2010/main" val="4232719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Cover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4790" y="2878074"/>
            <a:ext cx="5093208" cy="914400"/>
          </a:xfrm>
          <a:prstGeom prst="rect">
            <a:avLst/>
          </a:prstGeom>
        </p:spPr>
      </p:pic>
    </p:spTree>
    <p:extLst>
      <p:ext uri="{BB962C8B-B14F-4D97-AF65-F5344CB8AC3E}">
        <p14:creationId xmlns:p14="http://schemas.microsoft.com/office/powerpoint/2010/main" val="1498470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18" Type="http://schemas.openxmlformats.org/officeDocument/2006/relationships/tags" Target="../tags/tag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17"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tags" Target="../tags/tag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custDataLst>
              <p:tags r:id="rId11"/>
            </p:custDataLst>
          </p:nvPr>
        </p:nvSpPr>
        <p:spPr>
          <a:xfrm>
            <a:off x="412750" y="412750"/>
            <a:ext cx="8785225" cy="691200"/>
          </a:xfrm>
          <a:prstGeom prst="rect">
            <a:avLst/>
          </a:prstGeom>
        </p:spPr>
        <p:txBody>
          <a:bodyPr vert="horz" wrap="square" lIns="0" tIns="0" rIns="0" bIns="0" rtlCol="0" anchor="t" anchorCtr="0">
            <a:noAutofit/>
          </a:bodyPr>
          <a:lstStyle/>
          <a:p>
            <a:r>
              <a:rPr lang="en-US"/>
              <a:t>Click to edit Master title style</a:t>
            </a:r>
            <a:endParaRPr lang="en-US" dirty="0"/>
          </a:p>
        </p:txBody>
      </p:sp>
      <p:sp>
        <p:nvSpPr>
          <p:cNvPr id="3" name="BodyText"/>
          <p:cNvSpPr>
            <a:spLocks noGrp="1"/>
          </p:cNvSpPr>
          <p:nvPr>
            <p:ph type="body" idx="1"/>
            <p:custDataLst>
              <p:tags r:id="rId12"/>
            </p:custDataLst>
          </p:nvPr>
        </p:nvSpPr>
        <p:spPr>
          <a:xfrm>
            <a:off x="412750" y="1308100"/>
            <a:ext cx="8785225" cy="4765675"/>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p:custDataLst>
              <p:tags r:id="rId13"/>
            </p:custDataLst>
          </p:nvPr>
        </p:nvSpPr>
        <p:spPr>
          <a:xfrm>
            <a:off x="8753475" y="6438900"/>
            <a:ext cx="4445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a:lnSpc>
                <a:spcPct val="100000"/>
              </a:lnSpc>
              <a:defRPr sz="1100">
                <a:solidFill>
                  <a:schemeClr val="accent1"/>
                </a:solidFill>
                <a:latin typeface="Arial" pitchFamily="34" charset="0"/>
                <a:cs typeface="Arial" pitchFamily="34" charset="0"/>
              </a:defRPr>
            </a:lvl1pPr>
          </a:lstStyle>
          <a:p>
            <a:pPr lvl="0"/>
            <a:fld id="{674AE3D8-ADA0-447B-9E8F-F53DD9427628}" type="slidenum">
              <a:rPr lang="en-GB" sz="1000" smtClean="0">
                <a:solidFill>
                  <a:schemeClr val="folHlink"/>
                </a:solidFill>
              </a:rPr>
              <a:pPr/>
              <a:t>‹#›</a:t>
            </a:fld>
            <a:endParaRPr lang="en-GB" sz="1000" dirty="0">
              <a:solidFill>
                <a:schemeClr val="folHlink"/>
              </a:solidFill>
            </a:endParaRPr>
          </a:p>
        </p:txBody>
      </p:sp>
      <p:sp>
        <p:nvSpPr>
          <p:cNvPr id="5" name="Copyright"/>
          <p:cNvSpPr txBox="1"/>
          <p:nvPr>
            <p:custDataLst>
              <p:tags r:id="rId14"/>
            </p:custDataLst>
          </p:nvPr>
        </p:nvSpPr>
        <p:spPr>
          <a:xfrm>
            <a:off x="412750" y="6438900"/>
            <a:ext cx="3061736" cy="153888"/>
          </a:xfrm>
          <a:prstGeom prst="rect">
            <a:avLst/>
          </a:prstGeom>
          <a:noFill/>
        </p:spPr>
        <p:txBody>
          <a:bodyPr wrap="none" lIns="0" tIns="0" rIns="0" bIns="0" rtlCol="0">
            <a:spAutoFit/>
          </a:bodyPr>
          <a:lstStyle/>
          <a:p>
            <a:pPr algn="l"/>
            <a:r>
              <a:rPr lang="en-US" sz="1000" dirty="0">
                <a:solidFill>
                  <a:schemeClr val="folHlink"/>
                </a:solidFill>
                <a:latin typeface="Arial" pitchFamily="34" charset="0"/>
                <a:cs typeface="Arial" pitchFamily="34" charset="0"/>
              </a:rPr>
              <a:t>Copyright © 2018 Mercer (US) Inc. All rights reserved.</a:t>
            </a:r>
            <a:endParaRPr lang="en-GB" sz="1000" dirty="0">
              <a:solidFill>
                <a:schemeClr val="folHlink"/>
              </a:solidFill>
              <a:latin typeface="Arial" pitchFamily="34" charset="0"/>
              <a:cs typeface="Arial" pitchFamily="34" charset="0"/>
            </a:endParaRPr>
          </a:p>
        </p:txBody>
      </p:sp>
      <p:sp>
        <p:nvSpPr>
          <p:cNvPr id="6" name="Date" hidden="1"/>
          <p:cNvSpPr txBox="1">
            <a:spLocks/>
          </p:cNvSpPr>
          <p:nvPr>
            <p:custDataLst>
              <p:tags r:id="rId15"/>
            </p:custDataLst>
          </p:nvPr>
        </p:nvSpPr>
        <p:spPr>
          <a:xfrm>
            <a:off x="4441577" y="6523478"/>
            <a:ext cx="713337" cy="107722"/>
          </a:xfrm>
          <a:prstGeom prst="rect">
            <a:avLst/>
          </a:prstGeom>
        </p:spPr>
        <p:txBody>
          <a:bodyPr vert="horz" wrap="none" lIns="0" tIns="0" rIns="0" bIns="0" rtlCol="0" anchor="ctr">
            <a:spAutoFit/>
          </a:bodyPr>
          <a:lstStyle>
            <a:defPPr>
              <a:defRPr lang="en-US"/>
            </a:defPPr>
            <a:lvl1pPr marL="0" algn="ctr" defTabSz="914400" rtl="0" eaLnBrk="1" latinLnBrk="0" hangingPunct="1">
              <a:defRPr sz="700" kern="1200">
                <a:solidFill>
                  <a:srgbClr val="7C848A"/>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D4C7D2-CCDD-4E8D-AC60-8F4E99E1FB74}" type="datetime3">
              <a:rPr lang="en-US" sz="700" smtClean="0">
                <a:solidFill>
                  <a:schemeClr val="tx1"/>
                </a:solidFill>
              </a:rPr>
              <a:pPr/>
              <a:t>23 July 2018</a:t>
            </a:fld>
            <a:endParaRPr lang="en-US" sz="700" dirty="0">
              <a:solidFill>
                <a:schemeClr val="tx1"/>
              </a:solidFill>
            </a:endParaRPr>
          </a:p>
        </p:txBody>
      </p:sp>
      <p:sp>
        <p:nvSpPr>
          <p:cNvPr id="7" name="Filepath"/>
          <p:cNvSpPr txBox="1"/>
          <p:nvPr>
            <p:custDataLst>
              <p:tags r:id="rId16"/>
            </p:custDataLst>
          </p:nvPr>
        </p:nvSpPr>
        <p:spPr>
          <a:xfrm>
            <a:off x="2484000" y="6463792"/>
            <a:ext cx="6022800" cy="123111"/>
          </a:xfrm>
          <a:prstGeom prst="rect">
            <a:avLst/>
          </a:prstGeom>
          <a:noFill/>
        </p:spPr>
        <p:txBody>
          <a:bodyPr wrap="square" lIns="0" tIns="0" rIns="0" bIns="0" rtlCol="0">
            <a:spAutoFit/>
          </a:bodyPr>
          <a:lstStyle/>
          <a:p>
            <a:pPr algn="r"/>
            <a:endParaRPr lang="en-GB" sz="800" dirty="0">
              <a:solidFill>
                <a:schemeClr val="folHlink"/>
              </a:solidFill>
              <a:latin typeface="Arial" pitchFamily="34" charset="0"/>
              <a:cs typeface="Arial" pitchFamily="34" charset="0"/>
            </a:endParaRPr>
          </a:p>
        </p:txBody>
      </p:sp>
      <p:sp>
        <p:nvSpPr>
          <p:cNvPr id="8" name="Business" hidden="1"/>
          <p:cNvSpPr txBox="1"/>
          <p:nvPr>
            <p:custDataLst>
              <p:tags r:id="rId17"/>
            </p:custDataLst>
          </p:nvPr>
        </p:nvSpPr>
        <p:spPr>
          <a:xfrm>
            <a:off x="412750" y="6438900"/>
            <a:ext cx="2895600" cy="153888"/>
          </a:xfrm>
          <a:prstGeom prst="rect">
            <a:avLst/>
          </a:prstGeom>
          <a:noFill/>
        </p:spPr>
        <p:txBody>
          <a:bodyPr wrap="square" lIns="0" tIns="0" rIns="0" bIns="0" rtlCol="0">
            <a:spAutoFit/>
          </a:bodyPr>
          <a:lstStyle/>
          <a:p>
            <a:pPr algn="l"/>
            <a:r>
              <a:rPr lang="en-GB" sz="1000" dirty="0">
                <a:solidFill>
                  <a:schemeClr val="folHlink"/>
                </a:solidFill>
                <a:latin typeface="Arial" pitchFamily="34" charset="0"/>
                <a:cs typeface="Arial" pitchFamily="34" charset="0"/>
              </a:rPr>
              <a:t>MERCER</a:t>
            </a:r>
          </a:p>
        </p:txBody>
      </p:sp>
      <p:cxnSp>
        <p:nvCxnSpPr>
          <p:cNvPr id="9" name="FooterTopBorder"/>
          <p:cNvCxnSpPr/>
          <p:nvPr userDrawn="1">
            <p:custDataLst>
              <p:tags r:id="rId18"/>
            </p:custDataLst>
          </p:nvPr>
        </p:nvCxnSpPr>
        <p:spPr>
          <a:xfrm>
            <a:off x="412750" y="6134100"/>
            <a:ext cx="8785225" cy="0"/>
          </a:xfrm>
          <a:prstGeom prst="straightConnector1">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 id="2147483659" r:id="rId2"/>
    <p:sldLayoutId id="2147483662" r:id="rId3"/>
    <p:sldLayoutId id="2147483674" r:id="rId4"/>
    <p:sldLayoutId id="2147483660" r:id="rId5"/>
    <p:sldLayoutId id="2147483666" r:id="rId6"/>
    <p:sldLayoutId id="2147483670" r:id="rId7"/>
    <p:sldLayoutId id="2147483663" r:id="rId8"/>
    <p:sldLayoutId id="2147483656" r:id="rId9"/>
  </p:sldLayoutIdLst>
  <p:hf sldNum="0" hdr="0" ftr="0" dt="0"/>
  <p:txStyles>
    <p:titleStyle>
      <a:lvl1pPr algn="l" defTabSz="914400" rtl="0" eaLnBrk="1" latinLnBrk="0" hangingPunct="1">
        <a:lnSpc>
          <a:spcPct val="100000"/>
        </a:lnSpc>
        <a:spcBef>
          <a:spcPct val="0"/>
        </a:spcBef>
        <a:buNone/>
        <a:defRPr sz="1800" b="1" kern="1200" cap="all" spc="400">
          <a:solidFill>
            <a:schemeClr val="accent2"/>
          </a:solidFill>
          <a:latin typeface="Arial" pitchFamily="34" charset="0"/>
          <a:ea typeface="+mj-ea"/>
          <a:cs typeface="Arial" pitchFamily="34" charset="0"/>
        </a:defRPr>
      </a:lvl1pPr>
    </p:titleStyle>
    <p:bodyStyle>
      <a:lvl1pPr marL="201600" indent="-201600" algn="l" defTabSz="914400" rtl="0" eaLnBrk="1" latinLnBrk="0" hangingPunct="1">
        <a:spcBef>
          <a:spcPts val="1440"/>
        </a:spcBef>
        <a:buClr>
          <a:schemeClr val="accent2"/>
        </a:buClr>
        <a:buFont typeface="Arial" pitchFamily="34" charset="0"/>
        <a:buChar char="•"/>
        <a:defRPr sz="1400" kern="1200">
          <a:solidFill>
            <a:srgbClr val="808080"/>
          </a:solidFill>
          <a:latin typeface="Arial" pitchFamily="34" charset="0"/>
          <a:ea typeface="+mn-ea"/>
          <a:cs typeface="Arial" pitchFamily="34" charset="0"/>
        </a:defRPr>
      </a:lvl1pPr>
      <a:lvl2pPr marL="507600" indent="-280800" algn="l" defTabSz="914400" rtl="0" eaLnBrk="1" latinLnBrk="0" hangingPunct="1">
        <a:spcBef>
          <a:spcPct val="20000"/>
        </a:spcBef>
        <a:buClr>
          <a:schemeClr val="accent2"/>
        </a:buClr>
        <a:buFont typeface="Arial" pitchFamily="34" charset="0"/>
        <a:buChar char="–"/>
        <a:defRPr sz="1400" kern="1200">
          <a:solidFill>
            <a:srgbClr val="808080"/>
          </a:solidFill>
          <a:latin typeface="Arial" pitchFamily="34" charset="0"/>
          <a:ea typeface="+mn-ea"/>
          <a:cs typeface="Arial" pitchFamily="34" charset="0"/>
        </a:defRPr>
      </a:lvl2pPr>
      <a:lvl3pPr marL="687600" indent="-176400" algn="l" defTabSz="914400" rtl="0" eaLnBrk="1" latinLnBrk="0" hangingPunct="1">
        <a:spcBef>
          <a:spcPct val="20000"/>
        </a:spcBef>
        <a:buClr>
          <a:schemeClr val="accent2"/>
        </a:buClr>
        <a:buFont typeface="Arial" pitchFamily="34" charset="0"/>
        <a:buChar char="-"/>
        <a:defRPr sz="1400" kern="1200">
          <a:solidFill>
            <a:srgbClr val="808080"/>
          </a:solidFill>
          <a:latin typeface="Arial" pitchFamily="34" charset="0"/>
          <a:ea typeface="+mn-ea"/>
          <a:cs typeface="Arial" pitchFamily="34" charset="0"/>
        </a:defRPr>
      </a:lvl3pPr>
      <a:lvl4pPr marL="864000" indent="-176400" algn="l" defTabSz="914400" rtl="0" eaLnBrk="1" latinLnBrk="0" hangingPunct="1">
        <a:spcBef>
          <a:spcPct val="20000"/>
        </a:spcBef>
        <a:buClr>
          <a:schemeClr val="accent2"/>
        </a:buClr>
        <a:buFont typeface="Arial" pitchFamily="34" charset="0"/>
        <a:buChar char="-"/>
        <a:defRPr sz="1400" kern="1200">
          <a:solidFill>
            <a:srgbClr val="808080"/>
          </a:solidFill>
          <a:latin typeface="Arial" pitchFamily="34" charset="0"/>
          <a:ea typeface="+mn-ea"/>
          <a:cs typeface="Arial" pitchFamily="34" charset="0"/>
        </a:defRPr>
      </a:lvl4pPr>
      <a:lvl5pPr marL="1040400" indent="-172800" algn="l" defTabSz="914400" rtl="0" eaLnBrk="1" latinLnBrk="0" hangingPunct="1">
        <a:spcBef>
          <a:spcPct val="20000"/>
        </a:spcBef>
        <a:buClr>
          <a:schemeClr val="accent2"/>
        </a:buClr>
        <a:buFont typeface="Arial" pitchFamily="34" charset="0"/>
        <a:buChar char="-"/>
        <a:defRPr sz="1400" kern="1200">
          <a:solidFill>
            <a:srgbClr val="80808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hemeOverride" Target="../theme/themeOverride7.xml"/><Relationship Id="rId5" Type="http://schemas.openxmlformats.org/officeDocument/2006/relationships/notesSlide" Target="../notesSlides/notesSlide11.xml"/><Relationship Id="rId4"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hemeOverride" Target="../theme/themeOverride8.xml"/><Relationship Id="rId5" Type="http://schemas.openxmlformats.org/officeDocument/2006/relationships/image" Target="../media/image9.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2.xml"/><Relationship Id="rId1" Type="http://schemas.openxmlformats.org/officeDocument/2006/relationships/themeOverride" Target="../theme/themeOverride10.xml"/><Relationship Id="rId5" Type="http://schemas.openxmlformats.org/officeDocument/2006/relationships/image" Target="../media/image10.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hemeOverride" Target="../theme/themeOverride11.xml"/><Relationship Id="rId5" Type="http://schemas.openxmlformats.org/officeDocument/2006/relationships/image" Target="../media/image11.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9.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hemeOverride" Target="../theme/themeOverride15.xml"/><Relationship Id="rId5" Type="http://schemas.openxmlformats.org/officeDocument/2006/relationships/notesSlide" Target="../notesSlides/notesSlide19.xml"/><Relationship Id="rId4"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1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6.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21.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17.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hemeOverride" Target="../theme/themeOverride18.xml"/><Relationship Id="rId5" Type="http://schemas.openxmlformats.org/officeDocument/2006/relationships/notesSlide" Target="../notesSlides/notesSlide22.xml"/><Relationship Id="rId4"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hemeOverride" Target="../theme/themeOverride1.xml"/><Relationship Id="rId5" Type="http://schemas.openxmlformats.org/officeDocument/2006/relationships/notesSlide" Target="../notesSlides/notesSlide5.xml"/><Relationship Id="rId4"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hemeOverride" Target="../theme/themeOverride4.xml"/><Relationship Id="rId5" Type="http://schemas.openxmlformats.org/officeDocument/2006/relationships/notesSlide" Target="../notesSlides/notesSlide8.xml"/><Relationship Id="rId4"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meAndLocation"/>
          <p:cNvSpPr txBox="1"/>
          <p:nvPr>
            <p:custDataLst>
              <p:tags r:id="rId2"/>
            </p:custDataLst>
          </p:nvPr>
        </p:nvSpPr>
        <p:spPr>
          <a:xfrm>
            <a:off x="412750" y="4104221"/>
            <a:ext cx="4971600" cy="738664"/>
          </a:xfrm>
          <a:prstGeom prst="rect">
            <a:avLst/>
          </a:prstGeom>
          <a:noFill/>
        </p:spPr>
        <p:txBody>
          <a:bodyPr wrap="square" lIns="0" tIns="0" rIns="0" bIns="0" rtlCol="0">
            <a:spAutoFit/>
          </a:bodyPr>
          <a:lstStyle/>
          <a:p>
            <a:pPr>
              <a:spcBef>
                <a:spcPts val="20"/>
              </a:spcBef>
            </a:pPr>
            <a:r>
              <a:rPr lang="en-US" sz="1200" b="1" dirty="0">
                <a:solidFill>
                  <a:schemeClr val="accent1"/>
                </a:solidFill>
                <a:latin typeface="Arial" pitchFamily="34" charset="0"/>
                <a:cs typeface="Arial" pitchFamily="34" charset="0"/>
              </a:rPr>
              <a:t>Mason Shea, FSA, MAAA, FCA</a:t>
            </a:r>
          </a:p>
          <a:p>
            <a:pPr>
              <a:spcBef>
                <a:spcPts val="20"/>
              </a:spcBef>
            </a:pPr>
            <a:r>
              <a:rPr lang="en-US" sz="1200" dirty="0">
                <a:solidFill>
                  <a:schemeClr val="accent1"/>
                </a:solidFill>
                <a:latin typeface="Arial" pitchFamily="34" charset="0"/>
                <a:cs typeface="Arial" pitchFamily="34" charset="0"/>
              </a:rPr>
              <a:t>Principal</a:t>
            </a:r>
          </a:p>
          <a:p>
            <a:pPr>
              <a:spcBef>
                <a:spcPts val="20"/>
              </a:spcBef>
            </a:pPr>
            <a:endParaRPr lang="en-US" sz="1200" dirty="0">
              <a:solidFill>
                <a:schemeClr val="accent1"/>
              </a:solidFill>
              <a:latin typeface="Arial" pitchFamily="34" charset="0"/>
              <a:cs typeface="Arial" pitchFamily="34" charset="0"/>
            </a:endParaRPr>
          </a:p>
          <a:p>
            <a:pPr>
              <a:spcBef>
                <a:spcPts val="20"/>
              </a:spcBef>
            </a:pPr>
            <a:r>
              <a:rPr lang="en-US" sz="1200" dirty="0">
                <a:solidFill>
                  <a:schemeClr val="accent1"/>
                </a:solidFill>
                <a:latin typeface="Arial" pitchFamily="34" charset="0"/>
                <a:cs typeface="Arial" pitchFamily="34" charset="0"/>
              </a:rPr>
              <a:t>Richmond</a:t>
            </a:r>
          </a:p>
        </p:txBody>
      </p:sp>
      <p:sp>
        <p:nvSpPr>
          <p:cNvPr id="9" name="PresentationTitle"/>
          <p:cNvSpPr txBox="1"/>
          <p:nvPr>
            <p:custDataLst>
              <p:tags r:id="rId3"/>
            </p:custDataLst>
          </p:nvPr>
        </p:nvSpPr>
        <p:spPr>
          <a:xfrm>
            <a:off x="412751" y="1405470"/>
            <a:ext cx="4217149" cy="229935"/>
          </a:xfrm>
          <a:prstGeom prst="rect">
            <a:avLst/>
          </a:prstGeom>
        </p:spPr>
        <p:txBody>
          <a:bodyPr vert="horz" lIns="0" tIns="0" rIns="0" bIns="0" rtlCol="0" anchor="t" anchorCtr="0">
            <a:spAutoFit/>
          </a:bodyPr>
          <a:lstStyle>
            <a:lvl1pPr lvl="0">
              <a:lnSpc>
                <a:spcPct val="83000"/>
              </a:lnSpc>
              <a:spcBef>
                <a:spcPts val="0"/>
              </a:spcBef>
              <a:buNone/>
              <a:defRPr sz="2800">
                <a:solidFill>
                  <a:srgbClr val="002C77"/>
                </a:solidFill>
                <a:latin typeface="Arial" pitchFamily="34" charset="0"/>
                <a:cs typeface="Arial" pitchFamily="34" charset="0"/>
              </a:defRPr>
            </a:lvl1pPr>
          </a:lstStyle>
          <a:p>
            <a:r>
              <a:rPr lang="en-US" sz="1800" b="1" cap="all" spc="500" dirty="0">
                <a:solidFill>
                  <a:schemeClr val="accent1"/>
                </a:solidFill>
                <a:latin typeface="Arial"/>
              </a:rPr>
              <a:t>Color me surprised</a:t>
            </a:r>
          </a:p>
        </p:txBody>
      </p:sp>
      <p:sp>
        <p:nvSpPr>
          <p:cNvPr id="10" name="PresentationSubTitle"/>
          <p:cNvSpPr txBox="1"/>
          <p:nvPr>
            <p:custDataLst>
              <p:tags r:id="rId4"/>
            </p:custDataLst>
          </p:nvPr>
        </p:nvSpPr>
        <p:spPr>
          <a:xfrm>
            <a:off x="412749" y="2281771"/>
            <a:ext cx="5873751" cy="637849"/>
          </a:xfrm>
          <a:prstGeom prst="rect">
            <a:avLst/>
          </a:prstGeom>
          <a:noFill/>
        </p:spPr>
        <p:txBody>
          <a:bodyPr vert="horz" wrap="square" lIns="0" tIns="72000" rIns="72000" bIns="72000" rtlCol="0">
            <a:spAutoFit/>
          </a:bodyPr>
          <a:lstStyle/>
          <a:p>
            <a:r>
              <a:rPr lang="en-US" sz="1600" cap="all" spc="400" dirty="0">
                <a:solidFill>
                  <a:schemeClr val="accent2"/>
                </a:solidFill>
                <a:latin typeface="Arial"/>
              </a:rPr>
              <a:t>Understanding How employees make choices at open enrollment</a:t>
            </a:r>
          </a:p>
        </p:txBody>
      </p:sp>
    </p:spTree>
    <p:custDataLst>
      <p:tags r:id="rId1"/>
    </p:custDataLst>
    <p:extLst>
      <p:ext uri="{BB962C8B-B14F-4D97-AF65-F5344CB8AC3E}">
        <p14:creationId xmlns:p14="http://schemas.microsoft.com/office/powerpoint/2010/main" val="2658003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0" y="1308099"/>
            <a:ext cx="8785225" cy="4765675"/>
          </a:xfrm>
        </p:spPr>
        <p:txBody>
          <a:bodyPr wrap="square"/>
          <a:lstStyle/>
          <a:p>
            <a:r>
              <a:rPr lang="en-US" sz="1800" dirty="0"/>
              <a:t>Compare current vs. new employee choices</a:t>
            </a:r>
          </a:p>
          <a:p>
            <a:r>
              <a:rPr lang="en-US" sz="1800" dirty="0"/>
              <a:t>Passive vs. active enrollment</a:t>
            </a:r>
          </a:p>
          <a:p>
            <a:r>
              <a:rPr lang="en-US" sz="1800" dirty="0"/>
              <a:t>No defaults (“smart” defaults?)</a:t>
            </a:r>
          </a:p>
        </p:txBody>
      </p:sp>
      <p:sp>
        <p:nvSpPr>
          <p:cNvPr id="4" name="Rectangle 2"/>
          <p:cNvSpPr txBox="1">
            <a:spLocks noChangeArrowheads="1"/>
          </p:cNvSpPr>
          <p:nvPr/>
        </p:nvSpPr>
        <p:spPr>
          <a:xfrm>
            <a:off x="392884" y="428380"/>
            <a:ext cx="8690400" cy="691200"/>
          </a:xfrm>
          <a:prstGeom prst="rect">
            <a:avLst/>
          </a:prstGeom>
        </p:spPr>
        <p:txBody>
          <a:bodyPr vert="horz" wrap="square" lIns="0" tIns="0" rIns="0" bIns="0" rtlCol="0" anchor="t" anchorCtr="0">
            <a:normAutofit fontScale="97500"/>
          </a:bodyPr>
          <a:lstStyle>
            <a:lvl1pPr algn="l" defTabSz="914400" rtl="0" eaLnBrk="1" latinLnBrk="0" hangingPunct="1">
              <a:lnSpc>
                <a:spcPct val="100000"/>
              </a:lnSpc>
              <a:spcBef>
                <a:spcPct val="0"/>
              </a:spcBef>
              <a:buNone/>
              <a:defRPr sz="1800" b="1" kern="1200" cap="all" spc="400">
                <a:solidFill>
                  <a:schemeClr val="accent2"/>
                </a:solidFill>
                <a:latin typeface="Arial" pitchFamily="34" charset="0"/>
                <a:ea typeface="+mj-ea"/>
                <a:cs typeface="Arial" pitchFamily="34" charset="0"/>
              </a:defRPr>
            </a:lvl1pPr>
          </a:lstStyle>
          <a:p>
            <a:r>
              <a:rPr lang="en-GB" dirty="0"/>
              <a:t>Status quo bias</a:t>
            </a:r>
          </a:p>
          <a:p>
            <a:r>
              <a:rPr lang="en-GB" altLang="en-US" dirty="0">
                <a:solidFill>
                  <a:schemeClr val="tx2"/>
                </a:solidFill>
              </a:rPr>
              <a:t>…so what do we do?</a:t>
            </a:r>
            <a:endParaRPr lang="en-US" altLang="en-US" dirty="0">
              <a:solidFill>
                <a:schemeClr val="tx2"/>
              </a:solidFill>
            </a:endParaRPr>
          </a:p>
        </p:txBody>
      </p:sp>
    </p:spTree>
    <p:extLst>
      <p:ext uri="{BB962C8B-B14F-4D97-AF65-F5344CB8AC3E}">
        <p14:creationId xmlns:p14="http://schemas.microsoft.com/office/powerpoint/2010/main" val="198078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10" name="MMC_SectionShape"/>
          <p:cNvGrpSpPr/>
          <p:nvPr>
            <p:custDataLst>
              <p:tags r:id="rId3"/>
            </p:custDataLst>
          </p:nvPr>
        </p:nvGrpSpPr>
        <p:grpSpPr bwMode="invGray">
          <a:xfrm>
            <a:off x="0" y="0"/>
            <a:ext cx="9601200" cy="6134100"/>
            <a:chOff x="0" y="0"/>
            <a:chExt cx="9601200" cy="6134100"/>
          </a:xfrm>
        </p:grpSpPr>
        <p:sp>
          <p:nvSpPr>
            <p:cNvPr id="2" name="CoverAnchorTriangle1"/>
            <p:cNvSpPr/>
            <p:nvPr/>
          </p:nvSpPr>
          <p:spPr bwMode="invGray">
            <a:xfrm>
              <a:off x="0" y="0"/>
              <a:ext cx="1409700" cy="1219200"/>
            </a:xfrm>
            <a:prstGeom prst="triangle">
              <a:avLst/>
            </a:prstGeom>
            <a:noFill/>
            <a:ln w="1270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3" name="CoverAnchorTriangle2"/>
            <p:cNvSpPr/>
            <p:nvPr/>
          </p:nvSpPr>
          <p:spPr bwMode="invGray">
            <a:xfrm>
              <a:off x="0" y="4914900"/>
              <a:ext cx="1409700" cy="1219200"/>
            </a:xfrm>
            <a:prstGeom prst="triangle">
              <a:avLst/>
            </a:prstGeom>
            <a:noFill/>
            <a:ln w="1270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4" name="CoverAnchorTriangle3"/>
            <p:cNvSpPr/>
            <p:nvPr/>
          </p:nvSpPr>
          <p:spPr bwMode="invGray">
            <a:xfrm>
              <a:off x="8191500" y="0"/>
              <a:ext cx="1409700" cy="1219200"/>
            </a:xfrm>
            <a:prstGeom prst="triangle">
              <a:avLst/>
            </a:prstGeom>
            <a:noFill/>
            <a:ln w="1270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5" name="CoverAnchorTriangle4"/>
            <p:cNvSpPr/>
            <p:nvPr/>
          </p:nvSpPr>
          <p:spPr bwMode="invGray">
            <a:xfrm>
              <a:off x="8191500" y="4914900"/>
              <a:ext cx="1409700" cy="1219200"/>
            </a:xfrm>
            <a:prstGeom prst="triangle">
              <a:avLst/>
            </a:prstGeom>
            <a:noFill/>
            <a:ln w="1270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6" name="CoverTriangle1"/>
            <p:cNvSpPr/>
            <p:nvPr/>
          </p:nvSpPr>
          <p:spPr bwMode="invGray">
            <a:xfrm flipV="1">
              <a:off x="6076950" y="4914900"/>
              <a:ext cx="1409700" cy="1219200"/>
            </a:xfrm>
            <a:prstGeom prst="triangle">
              <a:avLst/>
            </a:prstGeom>
            <a:solidFill>
              <a:schemeClr val="accent3"/>
            </a:solidFill>
            <a:ln w="12700" cap="flat" cmpd="sng" algn="ctr">
              <a:noFill/>
              <a:prstDash val="solid"/>
            </a:ln>
            <a:effectLst/>
            <a:extLs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7" name="CoverTriangle2"/>
            <p:cNvSpPr/>
            <p:nvPr/>
          </p:nvSpPr>
          <p:spPr bwMode="invGray">
            <a:xfrm>
              <a:off x="6076950" y="3695700"/>
              <a:ext cx="1409700" cy="1219200"/>
            </a:xfrm>
            <a:prstGeom prst="triangle">
              <a:avLst/>
            </a:prstGeom>
            <a:solidFill>
              <a:srgbClr val="D9D9D9"/>
            </a:solidFill>
            <a:ln w="12700" cap="flat" cmpd="sng" algn="ctr">
              <a:noFill/>
              <a:prstDash val="solid"/>
            </a:ln>
            <a:effectLst/>
            <a:extLs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8" name="CoverTriangle3"/>
            <p:cNvSpPr/>
            <p:nvPr/>
          </p:nvSpPr>
          <p:spPr bwMode="invGray">
            <a:xfrm flipV="1">
              <a:off x="5372100" y="3695700"/>
              <a:ext cx="1409700" cy="1219200"/>
            </a:xfrm>
            <a:prstGeom prst="triangle">
              <a:avLst/>
            </a:prstGeom>
            <a:solidFill>
              <a:schemeClr val="accent4"/>
            </a:solidFill>
            <a:ln w="12700" cap="flat" cmpd="sng" algn="ctr">
              <a:noFill/>
              <a:prstDash val="solid"/>
            </a:ln>
            <a:effectLst/>
            <a:extLs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9" name="CoverTriangle4"/>
            <p:cNvSpPr/>
            <p:nvPr/>
          </p:nvSpPr>
          <p:spPr bwMode="invGray">
            <a:xfrm>
              <a:off x="8191500" y="2476500"/>
              <a:ext cx="1409700" cy="1219200"/>
            </a:xfrm>
            <a:prstGeom prst="triangle">
              <a:avLst/>
            </a:prstGeom>
            <a:solidFill>
              <a:schemeClr val="accent1"/>
            </a:solidFill>
            <a:ln w="12700" cap="flat" cmpd="sng" algn="ctr">
              <a:noFill/>
              <a:prstDash val="solid"/>
            </a:ln>
            <a:effectLst/>
            <a:extLs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grpSp>
      <p:sp>
        <p:nvSpPr>
          <p:cNvPr id="11" name="MMCOA_SectionTitle"/>
          <p:cNvSpPr txBox="1"/>
          <p:nvPr/>
        </p:nvSpPr>
        <p:spPr bwMode="invGray">
          <a:xfrm>
            <a:off x="412751" y="2488985"/>
            <a:ext cx="6003587" cy="637849"/>
          </a:xfrm>
          <a:prstGeom prst="rect">
            <a:avLst/>
          </a:prstGeom>
          <a:noFill/>
        </p:spPr>
        <p:txBody>
          <a:bodyPr vert="horz" wrap="square" lIns="0" tIns="72000" rIns="72000" bIns="72000" rtlCol="0" anchor="b">
            <a:spAutoFit/>
          </a:bodyPr>
          <a:lstStyle/>
          <a:p>
            <a:r>
              <a:rPr lang="en-US" sz="3200" b="1" cap="all" spc="400" dirty="0">
                <a:solidFill>
                  <a:srgbClr val="FFFFFF"/>
                </a:solidFill>
                <a:latin typeface="Arial"/>
              </a:rPr>
              <a:t>Framing effects</a:t>
            </a:r>
          </a:p>
        </p:txBody>
      </p:sp>
    </p:spTree>
    <p:custDataLst>
      <p:tags r:id="rId2"/>
    </p:custDataLst>
    <p:extLst>
      <p:ext uri="{BB962C8B-B14F-4D97-AF65-F5344CB8AC3E}">
        <p14:creationId xmlns:p14="http://schemas.microsoft.com/office/powerpoint/2010/main" val="1027598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569207" y="1308100"/>
            <a:ext cx="8472311" cy="4765675"/>
          </a:xfrm>
        </p:spPr>
      </p:pic>
      <p:sp>
        <p:nvSpPr>
          <p:cNvPr id="5" name="Rectangle 2"/>
          <p:cNvSpPr txBox="1">
            <a:spLocks noChangeArrowheads="1"/>
          </p:cNvSpPr>
          <p:nvPr/>
        </p:nvSpPr>
        <p:spPr>
          <a:xfrm>
            <a:off x="392884" y="428380"/>
            <a:ext cx="8690400" cy="691200"/>
          </a:xfrm>
          <a:prstGeom prst="rect">
            <a:avLst/>
          </a:prstGeom>
        </p:spPr>
        <p:txBody>
          <a:bodyPr vert="horz" wrap="square" lIns="0" tIns="0" rIns="0" bIns="0" rtlCol="0" anchor="t" anchorCtr="0">
            <a:normAutofit fontScale="97500"/>
          </a:bodyPr>
          <a:lstStyle>
            <a:lvl1pPr algn="l" defTabSz="914400" rtl="0" eaLnBrk="1" latinLnBrk="0" hangingPunct="1">
              <a:lnSpc>
                <a:spcPct val="100000"/>
              </a:lnSpc>
              <a:spcBef>
                <a:spcPct val="0"/>
              </a:spcBef>
              <a:buNone/>
              <a:defRPr sz="1800" b="1" kern="1200" cap="all" spc="400">
                <a:solidFill>
                  <a:schemeClr val="accent2"/>
                </a:solidFill>
                <a:latin typeface="Arial" pitchFamily="34" charset="0"/>
                <a:ea typeface="+mj-ea"/>
                <a:cs typeface="Arial" pitchFamily="34" charset="0"/>
              </a:defRPr>
            </a:lvl1pPr>
          </a:lstStyle>
          <a:p>
            <a:r>
              <a:rPr lang="en-GB" dirty="0"/>
              <a:t>Framing effects</a:t>
            </a:r>
          </a:p>
          <a:p>
            <a:r>
              <a:rPr lang="en-GB" altLang="en-US" dirty="0">
                <a:solidFill>
                  <a:schemeClr val="tx2"/>
                </a:solidFill>
              </a:rPr>
              <a:t>pop quiz!</a:t>
            </a:r>
            <a:endParaRPr lang="en-US" altLang="en-US" dirty="0">
              <a:solidFill>
                <a:schemeClr val="tx2"/>
              </a:solidFill>
            </a:endParaRPr>
          </a:p>
        </p:txBody>
      </p:sp>
    </p:spTree>
    <p:extLst>
      <p:ext uri="{BB962C8B-B14F-4D97-AF65-F5344CB8AC3E}">
        <p14:creationId xmlns:p14="http://schemas.microsoft.com/office/powerpoint/2010/main" val="2744074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0" y="1308099"/>
            <a:ext cx="8785225" cy="4765675"/>
          </a:xfrm>
        </p:spPr>
        <p:txBody>
          <a:bodyPr wrap="square"/>
          <a:lstStyle/>
          <a:p>
            <a:r>
              <a:rPr lang="en-US" sz="1600" dirty="0"/>
              <a:t>Please choose between the following two disability insurance policies, both of which pay 66.7% of salary with no cap</a:t>
            </a:r>
          </a:p>
          <a:p>
            <a:pPr lvl="1"/>
            <a:r>
              <a:rPr lang="en-US" sz="1600" dirty="0"/>
              <a:t>A: Will refund $1,200 to you if no claims is filed within 5 years. Monthly premium is $90.</a:t>
            </a:r>
          </a:p>
          <a:p>
            <a:pPr lvl="1"/>
            <a:r>
              <a:rPr lang="en-US" sz="1600" dirty="0"/>
              <a:t>B: There is no refund. Monthly premium is $70.</a:t>
            </a:r>
          </a:p>
        </p:txBody>
      </p:sp>
      <p:sp>
        <p:nvSpPr>
          <p:cNvPr id="4" name="Rectangle 2"/>
          <p:cNvSpPr txBox="1">
            <a:spLocks noChangeArrowheads="1"/>
          </p:cNvSpPr>
          <p:nvPr/>
        </p:nvSpPr>
        <p:spPr>
          <a:xfrm>
            <a:off x="392884" y="428380"/>
            <a:ext cx="8690400" cy="691200"/>
          </a:xfrm>
          <a:prstGeom prst="rect">
            <a:avLst/>
          </a:prstGeom>
        </p:spPr>
        <p:txBody>
          <a:bodyPr vert="horz" wrap="square" lIns="0" tIns="0" rIns="0" bIns="0" rtlCol="0" anchor="t" anchorCtr="0">
            <a:normAutofit fontScale="97500"/>
          </a:bodyPr>
          <a:lstStyle>
            <a:lvl1pPr algn="l" defTabSz="914400" rtl="0" eaLnBrk="1" latinLnBrk="0" hangingPunct="1">
              <a:lnSpc>
                <a:spcPct val="100000"/>
              </a:lnSpc>
              <a:spcBef>
                <a:spcPct val="0"/>
              </a:spcBef>
              <a:buNone/>
              <a:defRPr sz="1800" b="1" kern="1200" cap="all" spc="400">
                <a:solidFill>
                  <a:schemeClr val="accent2"/>
                </a:solidFill>
                <a:latin typeface="Arial" pitchFamily="34" charset="0"/>
                <a:ea typeface="+mj-ea"/>
                <a:cs typeface="Arial" pitchFamily="34" charset="0"/>
              </a:defRPr>
            </a:lvl1pPr>
          </a:lstStyle>
          <a:p>
            <a:r>
              <a:rPr lang="en-GB" dirty="0"/>
              <a:t>Framing effects</a:t>
            </a:r>
          </a:p>
          <a:p>
            <a:r>
              <a:rPr lang="en-GB" altLang="en-US" dirty="0">
                <a:solidFill>
                  <a:schemeClr val="tx2"/>
                </a:solidFill>
              </a:rPr>
              <a:t>pop quiz!</a:t>
            </a:r>
            <a:endParaRPr lang="en-US" altLang="en-US" dirty="0">
              <a:solidFill>
                <a:schemeClr val="tx2"/>
              </a:solidFill>
            </a:endParaRPr>
          </a:p>
        </p:txBody>
      </p:sp>
      <p:graphicFrame>
        <p:nvGraphicFramePr>
          <p:cNvPr id="5" name="Content Placeholder 6"/>
          <p:cNvGraphicFramePr>
            <a:graphicFrameLocks/>
          </p:cNvGraphicFramePr>
          <p:nvPr>
            <p:extLst>
              <p:ext uri="{D42A27DB-BD31-4B8C-83A1-F6EECF244321}">
                <p14:modId xmlns:p14="http://schemas.microsoft.com/office/powerpoint/2010/main" val="1604249828"/>
              </p:ext>
            </p:extLst>
          </p:nvPr>
        </p:nvGraphicFramePr>
        <p:xfrm>
          <a:off x="1753213" y="2487221"/>
          <a:ext cx="5950888" cy="1828800"/>
        </p:xfrm>
        <a:graphic>
          <a:graphicData uri="http://schemas.openxmlformats.org/drawingml/2006/table">
            <a:tbl>
              <a:tblPr firstRow="1" bandRow="1">
                <a:tableStyleId>{5C22544A-7EE6-4342-B048-85BDC9FD1C3A}</a:tableStyleId>
              </a:tblPr>
              <a:tblGrid>
                <a:gridCol w="1726618">
                  <a:extLst>
                    <a:ext uri="{9D8B030D-6E8A-4147-A177-3AD203B41FA5}">
                      <a16:colId xmlns:a16="http://schemas.microsoft.com/office/drawing/2014/main" val="20000"/>
                    </a:ext>
                  </a:extLst>
                </a:gridCol>
                <a:gridCol w="1176828">
                  <a:extLst>
                    <a:ext uri="{9D8B030D-6E8A-4147-A177-3AD203B41FA5}">
                      <a16:colId xmlns:a16="http://schemas.microsoft.com/office/drawing/2014/main" val="20001"/>
                    </a:ext>
                  </a:extLst>
                </a:gridCol>
                <a:gridCol w="1025459">
                  <a:extLst>
                    <a:ext uri="{9D8B030D-6E8A-4147-A177-3AD203B41FA5}">
                      <a16:colId xmlns:a16="http://schemas.microsoft.com/office/drawing/2014/main" val="20002"/>
                    </a:ext>
                  </a:extLst>
                </a:gridCol>
                <a:gridCol w="978795">
                  <a:extLst>
                    <a:ext uri="{9D8B030D-6E8A-4147-A177-3AD203B41FA5}">
                      <a16:colId xmlns:a16="http://schemas.microsoft.com/office/drawing/2014/main" val="20003"/>
                    </a:ext>
                  </a:extLst>
                </a:gridCol>
                <a:gridCol w="1043188">
                  <a:extLst>
                    <a:ext uri="{9D8B030D-6E8A-4147-A177-3AD203B41FA5}">
                      <a16:colId xmlns:a16="http://schemas.microsoft.com/office/drawing/2014/main" val="20004"/>
                    </a:ext>
                  </a:extLst>
                </a:gridCol>
              </a:tblGrid>
              <a:tr h="247196">
                <a:tc>
                  <a:txBody>
                    <a:bodyPr/>
                    <a:lstStyle/>
                    <a:p>
                      <a:pPr marL="0" algn="ctr" defTabSz="457200" rtl="0" eaLnBrk="1" latinLnBrk="0" hangingPunct="1"/>
                      <a:endParaRPr lang="en-US" sz="1200" b="1" kern="1100" cap="all" spc="100" dirty="0">
                        <a:solidFill>
                          <a:schemeClr val="bg1"/>
                        </a:solidFill>
                        <a:latin typeface="+mn-lt"/>
                        <a:ea typeface="+mn-ea"/>
                        <a:cs typeface="+mn-cs"/>
                      </a:endParaRP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sz="1200" b="1" kern="1100" cap="all" spc="100" dirty="0">
                          <a:solidFill>
                            <a:srgbClr val="FFFFFF"/>
                          </a:solidFill>
                        </a:rPr>
                        <a:t>No Claims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sz="1200" b="1" kern="1100" cap="all" spc="100" dirty="0">
                          <a:solidFill>
                            <a:srgbClr val="FFFFFF"/>
                          </a:solidFill>
                        </a:rPr>
                        <a:t>1 week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sz="1200" b="1" kern="1100" cap="all" spc="100" dirty="0">
                          <a:solidFill>
                            <a:srgbClr val="FFFFFF"/>
                          </a:solidFill>
                        </a:rPr>
                        <a:t>5 Weeks</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sz="1200" b="1" kern="1100" cap="all" spc="100" dirty="0">
                          <a:solidFill>
                            <a:srgbClr val="FFFFFF"/>
                          </a:solidFill>
                        </a:rPr>
                        <a:t>10 weeks</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243914">
                <a:tc gridSpan="4">
                  <a:txBody>
                    <a:bodyPr/>
                    <a:lstStyle/>
                    <a:p>
                      <a:pPr marL="0" algn="l" defTabSz="457200" rtl="0" eaLnBrk="1" latinLnBrk="0" hangingPunct="1"/>
                      <a:r>
                        <a:rPr lang="en-US" sz="1200" b="1" kern="1100" cap="all" spc="100" dirty="0">
                          <a:solidFill>
                            <a:schemeClr val="bg1"/>
                          </a:solidFill>
                          <a:latin typeface="+mn-lt"/>
                          <a:ea typeface="+mn-ea"/>
                          <a:cs typeface="+mn-cs"/>
                        </a:rPr>
                        <a:t>Policy 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algn="l" defTabSz="457200" rtl="0" eaLnBrk="1" latinLnBrk="0" hangingPunct="1"/>
                      <a:endParaRPr lang="en-US" sz="1200" b="1" kern="1100" cap="all" spc="10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01"/>
                  </a:ext>
                </a:extLst>
              </a:tr>
              <a:tr h="243914">
                <a:tc>
                  <a:txBody>
                    <a:bodyPr/>
                    <a:lstStyle/>
                    <a:p>
                      <a:r>
                        <a:rPr lang="en-US" sz="1200" b="0" dirty="0">
                          <a:solidFill>
                            <a:schemeClr val="bg1">
                              <a:lumMod val="50000"/>
                            </a:schemeClr>
                          </a:solidFill>
                        </a:rPr>
                        <a:t>Benefit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dirty="0">
                          <a:solidFill>
                            <a:schemeClr val="bg1">
                              <a:lumMod val="50000"/>
                            </a:schemeClr>
                          </a:solidFill>
                        </a:rPr>
                        <a:t>$500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$2,500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$5,000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43914">
                <a:tc>
                  <a:txBody>
                    <a:bodyPr/>
                    <a:lstStyle/>
                    <a:p>
                      <a:r>
                        <a:rPr lang="en-US" sz="1200" b="0" dirty="0">
                          <a:solidFill>
                            <a:schemeClr val="bg1">
                              <a:lumMod val="50000"/>
                            </a:schemeClr>
                          </a:solidFill>
                        </a:rPr>
                        <a:t>Premium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$5,400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dirty="0">
                          <a:solidFill>
                            <a:schemeClr val="bg1">
                              <a:lumMod val="50000"/>
                            </a:schemeClr>
                          </a:solidFill>
                        </a:rPr>
                        <a:t>$5,400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$5,400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$5,400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43914">
                <a:tc>
                  <a:txBody>
                    <a:bodyPr/>
                    <a:lstStyle/>
                    <a:p>
                      <a:r>
                        <a:rPr lang="en-US" sz="1200" b="0" dirty="0">
                          <a:solidFill>
                            <a:schemeClr val="bg1">
                              <a:lumMod val="50000"/>
                            </a:schemeClr>
                          </a:solidFill>
                        </a:rPr>
                        <a:t>Refund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$1,200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dirty="0">
                          <a:solidFill>
                            <a:schemeClr val="bg1">
                              <a:lumMod val="50000"/>
                            </a:schemeClr>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243914">
                <a:tc>
                  <a:txBody>
                    <a:bodyPr/>
                    <a:lstStyle/>
                    <a:p>
                      <a:r>
                        <a:rPr lang="en-US" sz="1200" b="1" dirty="0">
                          <a:solidFill>
                            <a:schemeClr val="bg1">
                              <a:lumMod val="50000"/>
                            </a:schemeClr>
                          </a:solidFill>
                        </a:rPr>
                        <a:t>Net Impact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chemeClr val="bg1">
                              <a:lumMod val="50000"/>
                            </a:schemeClr>
                          </a:solidFill>
                        </a:rPr>
                        <a:t>($4,200)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chemeClr val="bg1">
                              <a:lumMod val="50000"/>
                            </a:schemeClr>
                          </a:solidFill>
                        </a:rPr>
                        <a:t>($4,900)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chemeClr val="bg1">
                              <a:lumMod val="50000"/>
                            </a:schemeClr>
                          </a:solidFill>
                        </a:rPr>
                        <a:t>($2,900)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chemeClr val="bg1">
                              <a:lumMod val="50000"/>
                            </a:schemeClr>
                          </a:solidFill>
                        </a:rPr>
                        <a:t>($400)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bl>
          </a:graphicData>
        </a:graphic>
      </p:graphicFrame>
      <p:graphicFrame>
        <p:nvGraphicFramePr>
          <p:cNvPr id="6" name="Content Placeholder 6"/>
          <p:cNvGraphicFramePr>
            <a:graphicFrameLocks/>
          </p:cNvGraphicFramePr>
          <p:nvPr>
            <p:extLst>
              <p:ext uri="{D42A27DB-BD31-4B8C-83A1-F6EECF244321}">
                <p14:modId xmlns:p14="http://schemas.microsoft.com/office/powerpoint/2010/main" val="1164384448"/>
              </p:ext>
            </p:extLst>
          </p:nvPr>
        </p:nvGraphicFramePr>
        <p:xfrm>
          <a:off x="1753213" y="2487221"/>
          <a:ext cx="5950888" cy="3200400"/>
        </p:xfrm>
        <a:graphic>
          <a:graphicData uri="http://schemas.openxmlformats.org/drawingml/2006/table">
            <a:tbl>
              <a:tblPr firstRow="1" bandRow="1">
                <a:tableStyleId>{5C22544A-7EE6-4342-B048-85BDC9FD1C3A}</a:tableStyleId>
              </a:tblPr>
              <a:tblGrid>
                <a:gridCol w="1726618">
                  <a:extLst>
                    <a:ext uri="{9D8B030D-6E8A-4147-A177-3AD203B41FA5}">
                      <a16:colId xmlns:a16="http://schemas.microsoft.com/office/drawing/2014/main" val="20000"/>
                    </a:ext>
                  </a:extLst>
                </a:gridCol>
                <a:gridCol w="1176828">
                  <a:extLst>
                    <a:ext uri="{9D8B030D-6E8A-4147-A177-3AD203B41FA5}">
                      <a16:colId xmlns:a16="http://schemas.microsoft.com/office/drawing/2014/main" val="20001"/>
                    </a:ext>
                  </a:extLst>
                </a:gridCol>
                <a:gridCol w="1025459">
                  <a:extLst>
                    <a:ext uri="{9D8B030D-6E8A-4147-A177-3AD203B41FA5}">
                      <a16:colId xmlns:a16="http://schemas.microsoft.com/office/drawing/2014/main" val="20002"/>
                    </a:ext>
                  </a:extLst>
                </a:gridCol>
                <a:gridCol w="978795">
                  <a:extLst>
                    <a:ext uri="{9D8B030D-6E8A-4147-A177-3AD203B41FA5}">
                      <a16:colId xmlns:a16="http://schemas.microsoft.com/office/drawing/2014/main" val="20003"/>
                    </a:ext>
                  </a:extLst>
                </a:gridCol>
                <a:gridCol w="1043188">
                  <a:extLst>
                    <a:ext uri="{9D8B030D-6E8A-4147-A177-3AD203B41FA5}">
                      <a16:colId xmlns:a16="http://schemas.microsoft.com/office/drawing/2014/main" val="20004"/>
                    </a:ext>
                  </a:extLst>
                </a:gridCol>
              </a:tblGrid>
              <a:tr h="247196">
                <a:tc>
                  <a:txBody>
                    <a:bodyPr/>
                    <a:lstStyle/>
                    <a:p>
                      <a:pPr marL="0" algn="ctr" defTabSz="457200" rtl="0" eaLnBrk="1" latinLnBrk="0" hangingPunct="1"/>
                      <a:endParaRPr lang="en-US" sz="1200" b="1" kern="1100" cap="all" spc="100" dirty="0">
                        <a:solidFill>
                          <a:schemeClr val="bg1"/>
                        </a:solidFill>
                        <a:latin typeface="+mn-lt"/>
                        <a:ea typeface="+mn-ea"/>
                        <a:cs typeface="+mn-cs"/>
                      </a:endParaRP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sz="1200" b="1" kern="1100" cap="all" spc="100" dirty="0">
                          <a:solidFill>
                            <a:srgbClr val="FFFFFF"/>
                          </a:solidFill>
                        </a:rPr>
                        <a:t>No Claims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sz="1200" b="1" kern="1100" cap="all" spc="100" dirty="0">
                          <a:solidFill>
                            <a:srgbClr val="FFFFFF"/>
                          </a:solidFill>
                        </a:rPr>
                        <a:t>1 week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sz="1200" b="1" kern="1100" cap="all" spc="100" dirty="0">
                          <a:solidFill>
                            <a:srgbClr val="FFFFFF"/>
                          </a:solidFill>
                        </a:rPr>
                        <a:t>5 Weeks</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sz="1200" b="1" kern="1100" cap="all" spc="100" dirty="0">
                          <a:solidFill>
                            <a:srgbClr val="FFFFFF"/>
                          </a:solidFill>
                        </a:rPr>
                        <a:t>10 weeks</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243914">
                <a:tc gridSpan="4">
                  <a:txBody>
                    <a:bodyPr/>
                    <a:lstStyle/>
                    <a:p>
                      <a:pPr marL="0" algn="l" defTabSz="457200" rtl="0" eaLnBrk="1" latinLnBrk="0" hangingPunct="1"/>
                      <a:r>
                        <a:rPr lang="en-US" sz="1200" b="1" kern="1100" cap="all" spc="100" dirty="0">
                          <a:solidFill>
                            <a:schemeClr val="bg1"/>
                          </a:solidFill>
                          <a:latin typeface="+mn-lt"/>
                          <a:ea typeface="+mn-ea"/>
                          <a:cs typeface="+mn-cs"/>
                        </a:rPr>
                        <a:t>Policy 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algn="l" defTabSz="457200" rtl="0" eaLnBrk="1" latinLnBrk="0" hangingPunct="1"/>
                      <a:endParaRPr lang="en-US" sz="1200" b="1" kern="1100" cap="all" spc="10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01"/>
                  </a:ext>
                </a:extLst>
              </a:tr>
              <a:tr h="243914">
                <a:tc>
                  <a:txBody>
                    <a:bodyPr/>
                    <a:lstStyle/>
                    <a:p>
                      <a:r>
                        <a:rPr lang="en-US" sz="1200" b="0" dirty="0">
                          <a:solidFill>
                            <a:schemeClr val="bg1">
                              <a:lumMod val="50000"/>
                            </a:schemeClr>
                          </a:solidFill>
                        </a:rPr>
                        <a:t>Benefit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dirty="0">
                          <a:solidFill>
                            <a:schemeClr val="bg1">
                              <a:lumMod val="50000"/>
                            </a:schemeClr>
                          </a:solidFill>
                        </a:rPr>
                        <a:t>$500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$2,500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$5,000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43914">
                <a:tc>
                  <a:txBody>
                    <a:bodyPr/>
                    <a:lstStyle/>
                    <a:p>
                      <a:r>
                        <a:rPr lang="en-US" sz="1200" b="0" dirty="0">
                          <a:solidFill>
                            <a:schemeClr val="bg1">
                              <a:lumMod val="50000"/>
                            </a:schemeClr>
                          </a:solidFill>
                        </a:rPr>
                        <a:t>Premium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$5,400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dirty="0">
                          <a:solidFill>
                            <a:schemeClr val="bg1">
                              <a:lumMod val="50000"/>
                            </a:schemeClr>
                          </a:solidFill>
                        </a:rPr>
                        <a:t>$5,400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$5,400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$5,400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43914">
                <a:tc>
                  <a:txBody>
                    <a:bodyPr/>
                    <a:lstStyle/>
                    <a:p>
                      <a:r>
                        <a:rPr lang="en-US" sz="1200" b="0" dirty="0">
                          <a:solidFill>
                            <a:schemeClr val="bg1">
                              <a:lumMod val="50000"/>
                            </a:schemeClr>
                          </a:solidFill>
                        </a:rPr>
                        <a:t>Refund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$1,200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dirty="0">
                          <a:solidFill>
                            <a:schemeClr val="bg1">
                              <a:lumMod val="50000"/>
                            </a:schemeClr>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243914">
                <a:tc>
                  <a:txBody>
                    <a:bodyPr/>
                    <a:lstStyle/>
                    <a:p>
                      <a:r>
                        <a:rPr lang="en-US" sz="1200" b="1" dirty="0">
                          <a:solidFill>
                            <a:schemeClr val="bg1">
                              <a:lumMod val="50000"/>
                            </a:schemeClr>
                          </a:solidFill>
                        </a:rPr>
                        <a:t>Net Impact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chemeClr val="bg1">
                              <a:lumMod val="50000"/>
                            </a:schemeClr>
                          </a:solidFill>
                        </a:rPr>
                        <a:t>($4,200)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chemeClr val="bg1">
                              <a:lumMod val="50000"/>
                            </a:schemeClr>
                          </a:solidFill>
                        </a:rPr>
                        <a:t>($4,900)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chemeClr val="bg1">
                              <a:lumMod val="50000"/>
                            </a:schemeClr>
                          </a:solidFill>
                        </a:rPr>
                        <a:t>($2,900)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chemeClr val="bg1">
                              <a:lumMod val="50000"/>
                            </a:schemeClr>
                          </a:solidFill>
                        </a:rPr>
                        <a:t>($400)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243914">
                <a:tc gridSpan="4">
                  <a:txBody>
                    <a:bodyPr/>
                    <a:lstStyle/>
                    <a:p>
                      <a:pPr marL="0" algn="l" defTabSz="457200" rtl="0" eaLnBrk="1" latinLnBrk="0" hangingPunct="1"/>
                      <a:r>
                        <a:rPr lang="en-US" sz="1200" b="1" kern="1100" cap="all" spc="100" dirty="0">
                          <a:solidFill>
                            <a:srgbClr val="FFFFFF"/>
                          </a:solidFill>
                          <a:latin typeface="+mn-lt"/>
                          <a:ea typeface="+mn-ea"/>
                          <a:cs typeface="+mn-cs"/>
                        </a:rPr>
                        <a:t>Policy 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algn="l" defTabSz="457200" rtl="0" eaLnBrk="1" latinLnBrk="0" hangingPunct="1"/>
                      <a:endParaRPr lang="en-US" sz="1200" b="1" kern="1100" cap="all" spc="100" dirty="0">
                        <a:solidFill>
                          <a:srgbClr val="FFFFFF"/>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06"/>
                  </a:ext>
                </a:extLst>
              </a:tr>
              <a:tr h="243914">
                <a:tc>
                  <a:txBody>
                    <a:bodyPr/>
                    <a:lstStyle/>
                    <a:p>
                      <a:r>
                        <a:rPr lang="en-US" sz="1200" b="0" dirty="0">
                          <a:solidFill>
                            <a:srgbClr val="7F7F7F"/>
                          </a:solidFill>
                        </a:rPr>
                        <a:t>Benefit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rgbClr val="7F7F7F"/>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a:solidFill>
                            <a:srgbClr val="7F7F7F"/>
                          </a:solidFill>
                        </a:rPr>
                        <a:t>$500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a:solidFill>
                            <a:srgbClr val="7F7F7F"/>
                          </a:solidFill>
                        </a:rPr>
                        <a:t>$2,500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a:solidFill>
                            <a:srgbClr val="7F7F7F"/>
                          </a:solidFill>
                        </a:rPr>
                        <a:t>$5,000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243914">
                <a:tc>
                  <a:txBody>
                    <a:bodyPr/>
                    <a:lstStyle/>
                    <a:p>
                      <a:r>
                        <a:rPr lang="en-US" sz="1200" b="0" dirty="0">
                          <a:solidFill>
                            <a:srgbClr val="7F7F7F"/>
                          </a:solidFill>
                        </a:rPr>
                        <a:t>Premium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$4,200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dirty="0">
                          <a:solidFill>
                            <a:schemeClr val="bg1">
                              <a:lumMod val="50000"/>
                            </a:schemeClr>
                          </a:solidFill>
                        </a:rPr>
                        <a:t>$4,200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$4,200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$4,200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243914">
                <a:tc>
                  <a:txBody>
                    <a:bodyPr/>
                    <a:lstStyle/>
                    <a:p>
                      <a:r>
                        <a:rPr lang="en-US" sz="1200" b="0" dirty="0">
                          <a:solidFill>
                            <a:srgbClr val="7F7F7F"/>
                          </a:solidFill>
                        </a:rPr>
                        <a:t>Refund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dirty="0">
                          <a:solidFill>
                            <a:schemeClr val="bg1">
                              <a:lumMod val="50000"/>
                            </a:schemeClr>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243914">
                <a:tc>
                  <a:txBody>
                    <a:bodyPr/>
                    <a:lstStyle/>
                    <a:p>
                      <a:r>
                        <a:rPr lang="en-US" sz="1200" b="1" dirty="0">
                          <a:solidFill>
                            <a:srgbClr val="7F7F7F"/>
                          </a:solidFill>
                        </a:rPr>
                        <a:t>Net Impact</a:t>
                      </a:r>
                    </a:p>
                  </a:txBody>
                  <a:tcPr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chemeClr val="bg1">
                              <a:lumMod val="50000"/>
                            </a:schemeClr>
                          </a:solidFill>
                        </a:rPr>
                        <a:t>($4,200)</a:t>
                      </a:r>
                    </a:p>
                  </a:txBody>
                  <a:tcPr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chemeClr val="bg1">
                              <a:lumMod val="50000"/>
                            </a:schemeClr>
                          </a:solidFill>
                        </a:rPr>
                        <a:t>($3,700)</a:t>
                      </a:r>
                    </a:p>
                  </a:txBody>
                  <a:tcPr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chemeClr val="bg1">
                              <a:lumMod val="50000"/>
                            </a:schemeClr>
                          </a:solidFill>
                        </a:rPr>
                        <a:t>($1,700)</a:t>
                      </a:r>
                    </a:p>
                  </a:txBody>
                  <a:tcPr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chemeClr val="bg1">
                              <a:lumMod val="50000"/>
                            </a:schemeClr>
                          </a:solidFill>
                        </a:rPr>
                        <a:t>$800</a:t>
                      </a:r>
                    </a:p>
                  </a:txBody>
                  <a:tcPr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bl>
          </a:graphicData>
        </a:graphic>
      </p:graphicFrame>
      <p:graphicFrame>
        <p:nvGraphicFramePr>
          <p:cNvPr id="7" name="Content Placeholder 6"/>
          <p:cNvGraphicFramePr>
            <a:graphicFrameLocks/>
          </p:cNvGraphicFramePr>
          <p:nvPr>
            <p:extLst>
              <p:ext uri="{D42A27DB-BD31-4B8C-83A1-F6EECF244321}">
                <p14:modId xmlns:p14="http://schemas.microsoft.com/office/powerpoint/2010/main" val="1880504507"/>
              </p:ext>
            </p:extLst>
          </p:nvPr>
        </p:nvGraphicFramePr>
        <p:xfrm>
          <a:off x="1749761" y="2534376"/>
          <a:ext cx="5950888" cy="3474720"/>
        </p:xfrm>
        <a:graphic>
          <a:graphicData uri="http://schemas.openxmlformats.org/drawingml/2006/table">
            <a:tbl>
              <a:tblPr firstRow="1" bandRow="1">
                <a:tableStyleId>{5C22544A-7EE6-4342-B048-85BDC9FD1C3A}</a:tableStyleId>
              </a:tblPr>
              <a:tblGrid>
                <a:gridCol w="1726618">
                  <a:extLst>
                    <a:ext uri="{9D8B030D-6E8A-4147-A177-3AD203B41FA5}">
                      <a16:colId xmlns:a16="http://schemas.microsoft.com/office/drawing/2014/main" val="20000"/>
                    </a:ext>
                  </a:extLst>
                </a:gridCol>
                <a:gridCol w="1176828">
                  <a:extLst>
                    <a:ext uri="{9D8B030D-6E8A-4147-A177-3AD203B41FA5}">
                      <a16:colId xmlns:a16="http://schemas.microsoft.com/office/drawing/2014/main" val="20001"/>
                    </a:ext>
                  </a:extLst>
                </a:gridCol>
                <a:gridCol w="1025459">
                  <a:extLst>
                    <a:ext uri="{9D8B030D-6E8A-4147-A177-3AD203B41FA5}">
                      <a16:colId xmlns:a16="http://schemas.microsoft.com/office/drawing/2014/main" val="20002"/>
                    </a:ext>
                  </a:extLst>
                </a:gridCol>
                <a:gridCol w="978795">
                  <a:extLst>
                    <a:ext uri="{9D8B030D-6E8A-4147-A177-3AD203B41FA5}">
                      <a16:colId xmlns:a16="http://schemas.microsoft.com/office/drawing/2014/main" val="20003"/>
                    </a:ext>
                  </a:extLst>
                </a:gridCol>
                <a:gridCol w="1043188">
                  <a:extLst>
                    <a:ext uri="{9D8B030D-6E8A-4147-A177-3AD203B41FA5}">
                      <a16:colId xmlns:a16="http://schemas.microsoft.com/office/drawing/2014/main" val="20004"/>
                    </a:ext>
                  </a:extLst>
                </a:gridCol>
              </a:tblGrid>
              <a:tr h="247196">
                <a:tc>
                  <a:txBody>
                    <a:bodyPr/>
                    <a:lstStyle/>
                    <a:p>
                      <a:pPr marL="0" algn="ctr" defTabSz="457200" rtl="0" eaLnBrk="1" latinLnBrk="0" hangingPunct="1"/>
                      <a:endParaRPr lang="en-US" sz="1200" b="1" kern="1100" cap="all" spc="100" dirty="0">
                        <a:solidFill>
                          <a:schemeClr val="bg1"/>
                        </a:solidFill>
                        <a:latin typeface="+mn-lt"/>
                        <a:ea typeface="+mn-ea"/>
                        <a:cs typeface="+mn-cs"/>
                      </a:endParaRP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sz="1200" b="1" kern="1100" cap="all" spc="100" dirty="0">
                          <a:solidFill>
                            <a:srgbClr val="FFFFFF"/>
                          </a:solidFill>
                        </a:rPr>
                        <a:t>No Claims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sz="1200" b="1" kern="1100" cap="all" spc="100" dirty="0">
                          <a:solidFill>
                            <a:srgbClr val="FFFFFF"/>
                          </a:solidFill>
                        </a:rPr>
                        <a:t>1 week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sz="1200" b="1" kern="1100" cap="all" spc="100" dirty="0">
                          <a:solidFill>
                            <a:srgbClr val="FFFFFF"/>
                          </a:solidFill>
                        </a:rPr>
                        <a:t>5 Weeks</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sz="1200" b="1" kern="1100" cap="all" spc="100" dirty="0">
                          <a:solidFill>
                            <a:srgbClr val="FFFFFF"/>
                          </a:solidFill>
                        </a:rPr>
                        <a:t>10 weeks</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243914">
                <a:tc gridSpan="4">
                  <a:txBody>
                    <a:bodyPr/>
                    <a:lstStyle/>
                    <a:p>
                      <a:pPr marL="0" algn="l" defTabSz="457200" rtl="0" eaLnBrk="1" latinLnBrk="0" hangingPunct="1"/>
                      <a:r>
                        <a:rPr lang="en-US" sz="1200" b="1" kern="1100" cap="all" spc="100" dirty="0">
                          <a:solidFill>
                            <a:schemeClr val="bg1"/>
                          </a:solidFill>
                          <a:latin typeface="+mn-lt"/>
                          <a:ea typeface="+mn-ea"/>
                          <a:cs typeface="+mn-cs"/>
                        </a:rPr>
                        <a:t>Policy 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algn="l" defTabSz="457200" rtl="0" eaLnBrk="1" latinLnBrk="0" hangingPunct="1"/>
                      <a:endParaRPr lang="en-US" sz="1200" b="1" kern="1100" cap="all" spc="10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01"/>
                  </a:ext>
                </a:extLst>
              </a:tr>
              <a:tr h="243914">
                <a:tc>
                  <a:txBody>
                    <a:bodyPr/>
                    <a:lstStyle/>
                    <a:p>
                      <a:r>
                        <a:rPr lang="en-US" sz="1200" b="0" dirty="0">
                          <a:solidFill>
                            <a:schemeClr val="bg1">
                              <a:lumMod val="50000"/>
                            </a:schemeClr>
                          </a:solidFill>
                        </a:rPr>
                        <a:t>Benefit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dirty="0">
                          <a:solidFill>
                            <a:schemeClr val="bg1">
                              <a:lumMod val="50000"/>
                            </a:schemeClr>
                          </a:solidFill>
                        </a:rPr>
                        <a:t>$500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$2,500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$5,000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43914">
                <a:tc>
                  <a:txBody>
                    <a:bodyPr/>
                    <a:lstStyle/>
                    <a:p>
                      <a:r>
                        <a:rPr lang="en-US" sz="1200" b="0" dirty="0">
                          <a:solidFill>
                            <a:schemeClr val="bg1">
                              <a:lumMod val="50000"/>
                            </a:schemeClr>
                          </a:solidFill>
                        </a:rPr>
                        <a:t>Premium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$5,400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dirty="0">
                          <a:solidFill>
                            <a:schemeClr val="bg1">
                              <a:lumMod val="50000"/>
                            </a:schemeClr>
                          </a:solidFill>
                        </a:rPr>
                        <a:t>$5,400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$5,400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$5,400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43914">
                <a:tc>
                  <a:txBody>
                    <a:bodyPr/>
                    <a:lstStyle/>
                    <a:p>
                      <a:r>
                        <a:rPr lang="en-US" sz="1200" b="0" dirty="0">
                          <a:solidFill>
                            <a:schemeClr val="bg1">
                              <a:lumMod val="50000"/>
                            </a:schemeClr>
                          </a:solidFill>
                        </a:rPr>
                        <a:t>Refund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$1,200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dirty="0">
                          <a:solidFill>
                            <a:schemeClr val="bg1">
                              <a:lumMod val="50000"/>
                            </a:schemeClr>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243914">
                <a:tc>
                  <a:txBody>
                    <a:bodyPr/>
                    <a:lstStyle/>
                    <a:p>
                      <a:r>
                        <a:rPr lang="en-US" sz="1200" b="1" dirty="0">
                          <a:solidFill>
                            <a:schemeClr val="bg1">
                              <a:lumMod val="50000"/>
                            </a:schemeClr>
                          </a:solidFill>
                        </a:rPr>
                        <a:t>Net Impact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chemeClr val="bg1">
                              <a:lumMod val="50000"/>
                            </a:schemeClr>
                          </a:solidFill>
                        </a:rPr>
                        <a:t>($4,200)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chemeClr val="bg1">
                              <a:lumMod val="50000"/>
                            </a:schemeClr>
                          </a:solidFill>
                        </a:rPr>
                        <a:t>($4,900)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chemeClr val="bg1">
                              <a:lumMod val="50000"/>
                            </a:schemeClr>
                          </a:solidFill>
                        </a:rPr>
                        <a:t>($2,900)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chemeClr val="bg1">
                              <a:lumMod val="50000"/>
                            </a:schemeClr>
                          </a:solidFill>
                        </a:rPr>
                        <a:t>($400)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243914">
                <a:tc gridSpan="4">
                  <a:txBody>
                    <a:bodyPr/>
                    <a:lstStyle/>
                    <a:p>
                      <a:pPr marL="0" algn="l" defTabSz="457200" rtl="0" eaLnBrk="1" latinLnBrk="0" hangingPunct="1"/>
                      <a:r>
                        <a:rPr lang="en-US" sz="1200" b="1" kern="1100" cap="all" spc="100" dirty="0">
                          <a:solidFill>
                            <a:srgbClr val="FFFFFF"/>
                          </a:solidFill>
                          <a:latin typeface="+mn-lt"/>
                          <a:ea typeface="+mn-ea"/>
                          <a:cs typeface="+mn-cs"/>
                        </a:rPr>
                        <a:t>Policy 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algn="l" defTabSz="457200" rtl="0" eaLnBrk="1" latinLnBrk="0" hangingPunct="1"/>
                      <a:endParaRPr lang="en-US" sz="1200" b="1" kern="1100" cap="all" spc="100" dirty="0">
                        <a:solidFill>
                          <a:srgbClr val="FFFFFF"/>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06"/>
                  </a:ext>
                </a:extLst>
              </a:tr>
              <a:tr h="243914">
                <a:tc>
                  <a:txBody>
                    <a:bodyPr/>
                    <a:lstStyle/>
                    <a:p>
                      <a:r>
                        <a:rPr lang="en-US" sz="1200" b="0" dirty="0">
                          <a:solidFill>
                            <a:srgbClr val="7F7F7F"/>
                          </a:solidFill>
                        </a:rPr>
                        <a:t>Benefit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rgbClr val="7F7F7F"/>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a:solidFill>
                            <a:srgbClr val="7F7F7F"/>
                          </a:solidFill>
                        </a:rPr>
                        <a:t>$500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a:solidFill>
                            <a:srgbClr val="7F7F7F"/>
                          </a:solidFill>
                        </a:rPr>
                        <a:t>$2,500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a:solidFill>
                            <a:srgbClr val="7F7F7F"/>
                          </a:solidFill>
                        </a:rPr>
                        <a:t>$5,000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243914">
                <a:tc>
                  <a:txBody>
                    <a:bodyPr/>
                    <a:lstStyle/>
                    <a:p>
                      <a:r>
                        <a:rPr lang="en-US" sz="1200" b="0" dirty="0">
                          <a:solidFill>
                            <a:srgbClr val="7F7F7F"/>
                          </a:solidFill>
                        </a:rPr>
                        <a:t>Premium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$4,200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dirty="0">
                          <a:solidFill>
                            <a:schemeClr val="bg1">
                              <a:lumMod val="50000"/>
                            </a:schemeClr>
                          </a:solidFill>
                        </a:rPr>
                        <a:t>$4,200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$4,200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$4,200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243914">
                <a:tc>
                  <a:txBody>
                    <a:bodyPr/>
                    <a:lstStyle/>
                    <a:p>
                      <a:r>
                        <a:rPr lang="en-US" sz="1200" b="0" dirty="0">
                          <a:solidFill>
                            <a:srgbClr val="7F7F7F"/>
                          </a:solidFill>
                        </a:rPr>
                        <a:t>Refund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dirty="0">
                          <a:solidFill>
                            <a:schemeClr val="bg1">
                              <a:lumMod val="50000"/>
                            </a:schemeClr>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bg1">
                              <a:lumMod val="50000"/>
                            </a:schemeClr>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243914">
                <a:tc>
                  <a:txBody>
                    <a:bodyPr/>
                    <a:lstStyle/>
                    <a:p>
                      <a:r>
                        <a:rPr lang="en-US" sz="1200" b="1" dirty="0">
                          <a:solidFill>
                            <a:srgbClr val="7F7F7F"/>
                          </a:solidFill>
                        </a:rPr>
                        <a:t>Net Impact</a:t>
                      </a:r>
                    </a:p>
                  </a:txBody>
                  <a:tcPr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chemeClr val="bg1">
                              <a:lumMod val="50000"/>
                            </a:schemeClr>
                          </a:solidFill>
                        </a:rPr>
                        <a:t>($4,200)</a:t>
                      </a:r>
                    </a:p>
                  </a:txBody>
                  <a:tcPr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chemeClr val="bg1">
                              <a:lumMod val="50000"/>
                            </a:schemeClr>
                          </a:solidFill>
                        </a:rPr>
                        <a:t>($3,700)</a:t>
                      </a:r>
                    </a:p>
                  </a:txBody>
                  <a:tcPr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chemeClr val="bg1">
                              <a:lumMod val="50000"/>
                            </a:schemeClr>
                          </a:solidFill>
                        </a:rPr>
                        <a:t>($1,700)</a:t>
                      </a:r>
                    </a:p>
                  </a:txBody>
                  <a:tcPr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chemeClr val="bg1">
                              <a:lumMod val="50000"/>
                            </a:schemeClr>
                          </a:solidFill>
                        </a:rPr>
                        <a:t>$800</a:t>
                      </a:r>
                    </a:p>
                  </a:txBody>
                  <a:tcPr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243914">
                <a:tc>
                  <a:txBody>
                    <a:bodyPr/>
                    <a:lstStyle/>
                    <a:p>
                      <a:r>
                        <a:rPr lang="en-US" sz="1200" b="1" dirty="0">
                          <a:solidFill>
                            <a:srgbClr val="7F7F7F"/>
                          </a:solidFill>
                        </a:rPr>
                        <a:t>Difference  (A – B)</a:t>
                      </a:r>
                    </a:p>
                  </a:txBody>
                  <a:tcPr anchor="ctr">
                    <a:lnL w="12700" cap="flat" cmpd="sng" algn="ctr">
                      <a:no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chemeClr val="bg1">
                              <a:lumMod val="50000"/>
                            </a:schemeClr>
                          </a:solidFill>
                        </a:rPr>
                        <a:t>$0</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chemeClr val="bg1">
                              <a:lumMod val="50000"/>
                            </a:schemeClr>
                          </a:solidFill>
                        </a:rPr>
                        <a:t>($1,200)</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chemeClr val="bg1">
                              <a:lumMod val="50000"/>
                            </a:schemeClr>
                          </a:solidFill>
                        </a:rPr>
                        <a:t>($1,200)</a:t>
                      </a:r>
                    </a:p>
                  </a:txBody>
                  <a:tcPr anchor="ctr">
                    <a:lnL w="12700" cmpd="sng">
                      <a:noFill/>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chemeClr val="bg1">
                              <a:lumMod val="50000"/>
                            </a:schemeClr>
                          </a:solidFill>
                        </a:rPr>
                        <a:t>($1,200)</a:t>
                      </a:r>
                    </a:p>
                  </a:txBody>
                  <a:tcPr anchor="ctr">
                    <a:lnL w="12700" cmpd="sng">
                      <a:noFill/>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19252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207817" y="1039841"/>
            <a:ext cx="9019310" cy="5049984"/>
          </a:xfrm>
          <a:prstGeom prst="rect">
            <a:avLst/>
          </a:prstGeom>
        </p:spPr>
      </p:pic>
      <p:sp>
        <p:nvSpPr>
          <p:cNvPr id="3" name="Rectangle 2"/>
          <p:cNvSpPr txBox="1">
            <a:spLocks noChangeArrowheads="1"/>
          </p:cNvSpPr>
          <p:nvPr/>
        </p:nvSpPr>
        <p:spPr>
          <a:xfrm>
            <a:off x="392884" y="428380"/>
            <a:ext cx="8690400" cy="691200"/>
          </a:xfrm>
          <a:prstGeom prst="rect">
            <a:avLst/>
          </a:prstGeom>
        </p:spPr>
        <p:txBody>
          <a:bodyPr vert="horz" wrap="square" lIns="0" tIns="0" rIns="0" bIns="0" rtlCol="0" anchor="t" anchorCtr="0">
            <a:normAutofit fontScale="97500"/>
          </a:bodyPr>
          <a:lstStyle>
            <a:lvl1pPr algn="l" defTabSz="914400" rtl="0" eaLnBrk="1" latinLnBrk="0" hangingPunct="1">
              <a:lnSpc>
                <a:spcPct val="100000"/>
              </a:lnSpc>
              <a:spcBef>
                <a:spcPct val="0"/>
              </a:spcBef>
              <a:buNone/>
              <a:defRPr sz="1800" b="1" kern="1200" cap="all" spc="400">
                <a:solidFill>
                  <a:schemeClr val="accent2"/>
                </a:solidFill>
                <a:latin typeface="Arial" pitchFamily="34" charset="0"/>
                <a:ea typeface="+mj-ea"/>
                <a:cs typeface="Arial" pitchFamily="34" charset="0"/>
              </a:defRPr>
            </a:lvl1pPr>
          </a:lstStyle>
          <a:p>
            <a:r>
              <a:rPr lang="en-GB" dirty="0"/>
              <a:t>Framing effects</a:t>
            </a:r>
          </a:p>
          <a:p>
            <a:r>
              <a:rPr lang="en-GB" altLang="en-US" dirty="0">
                <a:solidFill>
                  <a:schemeClr val="tx2"/>
                </a:solidFill>
              </a:rPr>
              <a:t>pop quiz!</a:t>
            </a:r>
            <a:endParaRPr lang="en-US" altLang="en-US" dirty="0">
              <a:solidFill>
                <a:schemeClr val="tx2"/>
              </a:solidFill>
            </a:endParaRPr>
          </a:p>
        </p:txBody>
      </p:sp>
    </p:spTree>
    <p:extLst>
      <p:ext uri="{BB962C8B-B14F-4D97-AF65-F5344CB8AC3E}">
        <p14:creationId xmlns:p14="http://schemas.microsoft.com/office/powerpoint/2010/main" val="1688951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218209" y="1044164"/>
            <a:ext cx="8823309" cy="5029611"/>
          </a:xfrm>
        </p:spPr>
      </p:pic>
      <p:sp>
        <p:nvSpPr>
          <p:cNvPr id="5" name="Rectangle 2"/>
          <p:cNvSpPr txBox="1">
            <a:spLocks noChangeArrowheads="1"/>
          </p:cNvSpPr>
          <p:nvPr/>
        </p:nvSpPr>
        <p:spPr>
          <a:xfrm>
            <a:off x="392884" y="428380"/>
            <a:ext cx="8690400" cy="691200"/>
          </a:xfrm>
          <a:prstGeom prst="rect">
            <a:avLst/>
          </a:prstGeom>
        </p:spPr>
        <p:txBody>
          <a:bodyPr vert="horz" wrap="square" lIns="0" tIns="0" rIns="0" bIns="0" rtlCol="0" anchor="t" anchorCtr="0">
            <a:normAutofit fontScale="97500"/>
          </a:bodyPr>
          <a:lstStyle>
            <a:lvl1pPr algn="l" defTabSz="914400" rtl="0" eaLnBrk="1" latinLnBrk="0" hangingPunct="1">
              <a:lnSpc>
                <a:spcPct val="100000"/>
              </a:lnSpc>
              <a:spcBef>
                <a:spcPct val="0"/>
              </a:spcBef>
              <a:buNone/>
              <a:defRPr sz="1800" b="1" kern="1200" cap="all" spc="400">
                <a:solidFill>
                  <a:schemeClr val="accent2"/>
                </a:solidFill>
                <a:latin typeface="Arial" pitchFamily="34" charset="0"/>
                <a:ea typeface="+mj-ea"/>
                <a:cs typeface="Arial" pitchFamily="34" charset="0"/>
              </a:defRPr>
            </a:lvl1pPr>
          </a:lstStyle>
          <a:p>
            <a:r>
              <a:rPr lang="en-GB" dirty="0"/>
              <a:t>Framing effects</a:t>
            </a:r>
          </a:p>
          <a:p>
            <a:r>
              <a:rPr lang="en-GB" altLang="en-US" dirty="0">
                <a:solidFill>
                  <a:schemeClr val="tx2"/>
                </a:solidFill>
              </a:rPr>
              <a:t>pop quiz!</a:t>
            </a:r>
            <a:endParaRPr lang="en-US" altLang="en-US" dirty="0">
              <a:solidFill>
                <a:schemeClr val="tx2"/>
              </a:solidFill>
            </a:endParaRPr>
          </a:p>
        </p:txBody>
      </p:sp>
    </p:spTree>
    <p:extLst>
      <p:ext uri="{BB962C8B-B14F-4D97-AF65-F5344CB8AC3E}">
        <p14:creationId xmlns:p14="http://schemas.microsoft.com/office/powerpoint/2010/main" val="1334717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0" y="1308099"/>
            <a:ext cx="8785225" cy="4765675"/>
          </a:xfrm>
        </p:spPr>
        <p:txBody>
          <a:bodyPr wrap="square"/>
          <a:lstStyle/>
          <a:p>
            <a:r>
              <a:rPr lang="en-US" sz="1800" dirty="0"/>
              <a:t>How a problem is framed shouldn’t affect someone’s ability to choose…</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r>
              <a:rPr lang="en-US" sz="1800" dirty="0"/>
              <a:t>…but it does</a:t>
            </a:r>
          </a:p>
          <a:p>
            <a:pPr marL="226800" lvl="1" indent="0">
              <a:buNone/>
            </a:pPr>
            <a:endParaRPr lang="en-US" sz="1800" dirty="0"/>
          </a:p>
        </p:txBody>
      </p:sp>
      <p:sp>
        <p:nvSpPr>
          <p:cNvPr id="4" name="Rectangle 2"/>
          <p:cNvSpPr txBox="1">
            <a:spLocks noChangeArrowheads="1"/>
          </p:cNvSpPr>
          <p:nvPr/>
        </p:nvSpPr>
        <p:spPr>
          <a:xfrm>
            <a:off x="392884" y="428380"/>
            <a:ext cx="8690400" cy="691200"/>
          </a:xfrm>
          <a:prstGeom prst="rect">
            <a:avLst/>
          </a:prstGeom>
        </p:spPr>
        <p:txBody>
          <a:bodyPr vert="horz" wrap="square" lIns="0" tIns="0" rIns="0" bIns="0" rtlCol="0" anchor="t" anchorCtr="0">
            <a:normAutofit fontScale="97500"/>
          </a:bodyPr>
          <a:lstStyle>
            <a:lvl1pPr algn="l" defTabSz="914400" rtl="0" eaLnBrk="1" latinLnBrk="0" hangingPunct="1">
              <a:lnSpc>
                <a:spcPct val="100000"/>
              </a:lnSpc>
              <a:spcBef>
                <a:spcPct val="0"/>
              </a:spcBef>
              <a:buNone/>
              <a:defRPr sz="1800" b="1" kern="1200" cap="all" spc="400">
                <a:solidFill>
                  <a:schemeClr val="accent2"/>
                </a:solidFill>
                <a:latin typeface="Arial" pitchFamily="34" charset="0"/>
                <a:ea typeface="+mj-ea"/>
                <a:cs typeface="Arial" pitchFamily="34" charset="0"/>
              </a:defRPr>
            </a:lvl1pPr>
          </a:lstStyle>
          <a:p>
            <a:r>
              <a:rPr lang="en-GB" dirty="0"/>
              <a:t>Framing effects (Cont)</a:t>
            </a:r>
          </a:p>
        </p:txBody>
      </p:sp>
      <p:graphicFrame>
        <p:nvGraphicFramePr>
          <p:cNvPr id="5" name="Content Placeholder 6"/>
          <p:cNvGraphicFramePr>
            <a:graphicFrameLocks/>
          </p:cNvGraphicFramePr>
          <p:nvPr>
            <p:extLst>
              <p:ext uri="{D42A27DB-BD31-4B8C-83A1-F6EECF244321}">
                <p14:modId xmlns:p14="http://schemas.microsoft.com/office/powerpoint/2010/main" val="2596639009"/>
              </p:ext>
            </p:extLst>
          </p:nvPr>
        </p:nvGraphicFramePr>
        <p:xfrm>
          <a:off x="152122" y="1920838"/>
          <a:ext cx="7424150" cy="1598289"/>
        </p:xfrm>
        <a:graphic>
          <a:graphicData uri="http://schemas.openxmlformats.org/drawingml/2006/table">
            <a:tbl>
              <a:tblPr firstRow="1" bandRow="1">
                <a:tableStyleId>{5C22544A-7EE6-4342-B048-85BDC9FD1C3A}</a:tableStyleId>
              </a:tblPr>
              <a:tblGrid>
                <a:gridCol w="2786606">
                  <a:extLst>
                    <a:ext uri="{9D8B030D-6E8A-4147-A177-3AD203B41FA5}">
                      <a16:colId xmlns:a16="http://schemas.microsoft.com/office/drawing/2014/main" val="20000"/>
                    </a:ext>
                  </a:extLst>
                </a:gridCol>
                <a:gridCol w="1159386">
                  <a:extLst>
                    <a:ext uri="{9D8B030D-6E8A-4147-A177-3AD203B41FA5}">
                      <a16:colId xmlns:a16="http://schemas.microsoft.com/office/drawing/2014/main" val="20001"/>
                    </a:ext>
                  </a:extLst>
                </a:gridCol>
                <a:gridCol w="1159386">
                  <a:extLst>
                    <a:ext uri="{9D8B030D-6E8A-4147-A177-3AD203B41FA5}">
                      <a16:colId xmlns:a16="http://schemas.microsoft.com/office/drawing/2014/main" val="20002"/>
                    </a:ext>
                  </a:extLst>
                </a:gridCol>
                <a:gridCol w="1159386">
                  <a:extLst>
                    <a:ext uri="{9D8B030D-6E8A-4147-A177-3AD203B41FA5}">
                      <a16:colId xmlns:a16="http://schemas.microsoft.com/office/drawing/2014/main" val="20003"/>
                    </a:ext>
                  </a:extLst>
                </a:gridCol>
                <a:gridCol w="1159386">
                  <a:extLst>
                    <a:ext uri="{9D8B030D-6E8A-4147-A177-3AD203B41FA5}">
                      <a16:colId xmlns:a16="http://schemas.microsoft.com/office/drawing/2014/main" val="20004"/>
                    </a:ext>
                  </a:extLst>
                </a:gridCol>
              </a:tblGrid>
              <a:tr h="323089">
                <a:tc>
                  <a:txBody>
                    <a:bodyPr/>
                    <a:lstStyle/>
                    <a:p>
                      <a:pPr marL="0" algn="ctr" defTabSz="457200" rtl="0" eaLnBrk="1" latinLnBrk="0" hangingPunct="1"/>
                      <a:endParaRPr lang="en-US" sz="1100" b="1" kern="1100" cap="all" spc="100" dirty="0">
                        <a:solidFill>
                          <a:schemeClr val="bg1"/>
                        </a:solidFill>
                        <a:latin typeface="+mn-lt"/>
                        <a:ea typeface="+mn-ea"/>
                        <a:cs typeface="+mn-cs"/>
                      </a:endParaRP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sz="1100" b="1" kern="1100" cap="all" spc="100" dirty="0">
                          <a:solidFill>
                            <a:srgbClr val="FFFFFF"/>
                          </a:solidFill>
                        </a:rPr>
                        <a:t>No Claims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sz="1100" b="1" kern="1100" cap="all" spc="100" dirty="0">
                          <a:solidFill>
                            <a:srgbClr val="FFFFFF"/>
                          </a:solidFill>
                        </a:rPr>
                        <a:t>$200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sz="1100" b="1" kern="1100" cap="all" spc="100" dirty="0">
                          <a:solidFill>
                            <a:srgbClr val="FFFFFF"/>
                          </a:solidFill>
                        </a:rPr>
                        <a:t>$600</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sz="1100" b="1" kern="1100" cap="all" spc="100" dirty="0">
                          <a:solidFill>
                            <a:srgbClr val="FFFFFF"/>
                          </a:solidFill>
                        </a:rPr>
                        <a:t>$1,000</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318800">
                <a:tc gridSpan="4">
                  <a:txBody>
                    <a:bodyPr/>
                    <a:lstStyle/>
                    <a:p>
                      <a:pPr marL="0" algn="l" defTabSz="457200" rtl="0" eaLnBrk="1" latinLnBrk="0" hangingPunct="1"/>
                      <a:r>
                        <a:rPr lang="en-US" sz="1100" b="1" kern="1100" cap="all" spc="100" dirty="0">
                          <a:solidFill>
                            <a:schemeClr val="bg1"/>
                          </a:solidFill>
                          <a:latin typeface="+mn-lt"/>
                          <a:ea typeface="+mn-ea"/>
                          <a:cs typeface="+mn-cs"/>
                        </a:rPr>
                        <a:t>Policy A – Deductible frame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BFBF"/>
                    </a:solidFill>
                  </a:tcPr>
                </a:tc>
                <a:tc hMerge="1">
                  <a:txBody>
                    <a:bodyPr/>
                    <a:lstStyle/>
                    <a:p>
                      <a:endParaRPr lang="en-US"/>
                    </a:p>
                  </a:txBody>
                  <a:tcPr/>
                </a:tc>
                <a:tc hMerge="1">
                  <a:txBody>
                    <a:bodyPr/>
                    <a:lstStyle/>
                    <a:p>
                      <a:endParaRPr lang="en-US" sz="900" dirty="0"/>
                    </a:p>
                  </a:txBody>
                  <a:tcPr marL="36000" marR="36000"/>
                </a:tc>
                <a:tc hMerge="1">
                  <a:txBody>
                    <a:bodyPr/>
                    <a:lstStyle/>
                    <a:p>
                      <a:endParaRPr lang="en-US" sz="900" b="0" dirty="0"/>
                    </a:p>
                  </a:txBody>
                  <a:tcPr marL="36000" marR="36000"/>
                </a:tc>
                <a:tc>
                  <a:txBody>
                    <a:bodyPr/>
                    <a:lstStyle/>
                    <a:p>
                      <a:pPr marL="0" algn="l" defTabSz="457200" rtl="0" eaLnBrk="1" latinLnBrk="0" hangingPunct="1"/>
                      <a:endParaRPr lang="en-US" sz="1100" b="1" kern="1100" cap="all" spc="10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01"/>
                  </a:ext>
                </a:extLst>
              </a:tr>
              <a:tr h="318800">
                <a:tc>
                  <a:txBody>
                    <a:bodyPr/>
                    <a:lstStyle/>
                    <a:p>
                      <a:r>
                        <a:rPr lang="en-US" sz="1100" b="0" dirty="0">
                          <a:solidFill>
                            <a:schemeClr val="bg1">
                              <a:lumMod val="50000"/>
                            </a:schemeClr>
                          </a:solidFill>
                        </a:rPr>
                        <a:t>Benefit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0" dirty="0">
                          <a:solidFill>
                            <a:schemeClr val="bg1">
                              <a:lumMod val="50000"/>
                            </a:schemeClr>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dirty="0">
                          <a:solidFill>
                            <a:schemeClr val="bg1">
                              <a:lumMod val="50000"/>
                            </a:schemeClr>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0" dirty="0">
                          <a:solidFill>
                            <a:schemeClr val="bg1">
                              <a:lumMod val="50000"/>
                            </a:schemeClr>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0" dirty="0">
                          <a:solidFill>
                            <a:schemeClr val="bg1">
                              <a:lumMod val="50000"/>
                            </a:schemeClr>
                          </a:solidFill>
                        </a:rPr>
                        <a:t>$400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18800">
                <a:tc>
                  <a:txBody>
                    <a:bodyPr/>
                    <a:lstStyle/>
                    <a:p>
                      <a:r>
                        <a:rPr lang="en-US" sz="1100" b="0" dirty="0">
                          <a:solidFill>
                            <a:schemeClr val="bg1">
                              <a:lumMod val="50000"/>
                            </a:schemeClr>
                          </a:solidFill>
                        </a:rPr>
                        <a:t>Premium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0" dirty="0">
                          <a:solidFill>
                            <a:schemeClr val="bg1">
                              <a:lumMod val="50000"/>
                            </a:schemeClr>
                          </a:solidFill>
                        </a:rPr>
                        <a:t>$1,000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dirty="0">
                          <a:solidFill>
                            <a:schemeClr val="bg1">
                              <a:lumMod val="50000"/>
                            </a:schemeClr>
                          </a:solidFill>
                        </a:rPr>
                        <a:t>$1,000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0" dirty="0">
                          <a:solidFill>
                            <a:schemeClr val="bg1">
                              <a:lumMod val="50000"/>
                            </a:schemeClr>
                          </a:solidFill>
                        </a:rPr>
                        <a:t>$1,000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0" dirty="0">
                          <a:solidFill>
                            <a:schemeClr val="bg1">
                              <a:lumMod val="50000"/>
                            </a:schemeClr>
                          </a:solidFill>
                        </a:rPr>
                        <a:t>$1,000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318800">
                <a:tc>
                  <a:txBody>
                    <a:bodyPr/>
                    <a:lstStyle/>
                    <a:p>
                      <a:r>
                        <a:rPr lang="en-US" sz="1100" b="1" dirty="0">
                          <a:solidFill>
                            <a:schemeClr val="bg1">
                              <a:lumMod val="50000"/>
                            </a:schemeClr>
                          </a:solidFill>
                        </a:rPr>
                        <a:t>Net Impact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1" dirty="0">
                          <a:solidFill>
                            <a:schemeClr val="bg1">
                              <a:lumMod val="50000"/>
                            </a:schemeClr>
                          </a:solidFill>
                        </a:rPr>
                        <a:t>($1,000)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1" dirty="0">
                          <a:solidFill>
                            <a:schemeClr val="bg1">
                              <a:lumMod val="50000"/>
                            </a:schemeClr>
                          </a:solidFill>
                        </a:rPr>
                        <a:t>($1,000)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1" dirty="0">
                          <a:solidFill>
                            <a:schemeClr val="bg1">
                              <a:lumMod val="50000"/>
                            </a:schemeClr>
                          </a:solidFill>
                        </a:rPr>
                        <a:t>($1,000)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1" dirty="0">
                          <a:solidFill>
                            <a:schemeClr val="bg1">
                              <a:lumMod val="50000"/>
                            </a:schemeClr>
                          </a:solidFill>
                        </a:rPr>
                        <a:t>($600)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2" name="Right Brace 1"/>
          <p:cNvSpPr/>
          <p:nvPr/>
        </p:nvSpPr>
        <p:spPr>
          <a:xfrm>
            <a:off x="7765961" y="2601532"/>
            <a:ext cx="399245" cy="837127"/>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p:cNvSpPr txBox="1"/>
          <p:nvPr/>
        </p:nvSpPr>
        <p:spPr>
          <a:xfrm>
            <a:off x="8384146" y="2871989"/>
            <a:ext cx="953037" cy="391628"/>
          </a:xfrm>
          <a:prstGeom prst="rect">
            <a:avLst/>
          </a:prstGeom>
          <a:noFill/>
        </p:spPr>
        <p:txBody>
          <a:bodyPr wrap="square" lIns="72000" tIns="72000" rIns="72000" bIns="72000" rtlCol="0">
            <a:spAutoFit/>
          </a:bodyPr>
          <a:lstStyle/>
          <a:p>
            <a:r>
              <a:rPr lang="en-US" sz="1600" dirty="0">
                <a:solidFill>
                  <a:schemeClr val="bg1">
                    <a:lumMod val="50000"/>
                  </a:schemeClr>
                </a:solidFill>
              </a:rPr>
              <a:t>44%</a:t>
            </a:r>
          </a:p>
        </p:txBody>
      </p:sp>
      <p:graphicFrame>
        <p:nvGraphicFramePr>
          <p:cNvPr id="10" name="Content Placeholder 6"/>
          <p:cNvGraphicFramePr>
            <a:graphicFrameLocks/>
          </p:cNvGraphicFramePr>
          <p:nvPr>
            <p:extLst>
              <p:ext uri="{D42A27DB-BD31-4B8C-83A1-F6EECF244321}">
                <p14:modId xmlns:p14="http://schemas.microsoft.com/office/powerpoint/2010/main" val="2800478918"/>
              </p:ext>
            </p:extLst>
          </p:nvPr>
        </p:nvGraphicFramePr>
        <p:xfrm>
          <a:off x="152122" y="1920838"/>
          <a:ext cx="7424150" cy="2873489"/>
        </p:xfrm>
        <a:graphic>
          <a:graphicData uri="http://schemas.openxmlformats.org/drawingml/2006/table">
            <a:tbl>
              <a:tblPr firstRow="1" bandRow="1">
                <a:tableStyleId>{5C22544A-7EE6-4342-B048-85BDC9FD1C3A}</a:tableStyleId>
              </a:tblPr>
              <a:tblGrid>
                <a:gridCol w="2786606">
                  <a:extLst>
                    <a:ext uri="{9D8B030D-6E8A-4147-A177-3AD203B41FA5}">
                      <a16:colId xmlns:a16="http://schemas.microsoft.com/office/drawing/2014/main" val="20000"/>
                    </a:ext>
                  </a:extLst>
                </a:gridCol>
                <a:gridCol w="1159386">
                  <a:extLst>
                    <a:ext uri="{9D8B030D-6E8A-4147-A177-3AD203B41FA5}">
                      <a16:colId xmlns:a16="http://schemas.microsoft.com/office/drawing/2014/main" val="20001"/>
                    </a:ext>
                  </a:extLst>
                </a:gridCol>
                <a:gridCol w="1159386">
                  <a:extLst>
                    <a:ext uri="{9D8B030D-6E8A-4147-A177-3AD203B41FA5}">
                      <a16:colId xmlns:a16="http://schemas.microsoft.com/office/drawing/2014/main" val="20002"/>
                    </a:ext>
                  </a:extLst>
                </a:gridCol>
                <a:gridCol w="1159386">
                  <a:extLst>
                    <a:ext uri="{9D8B030D-6E8A-4147-A177-3AD203B41FA5}">
                      <a16:colId xmlns:a16="http://schemas.microsoft.com/office/drawing/2014/main" val="20003"/>
                    </a:ext>
                  </a:extLst>
                </a:gridCol>
                <a:gridCol w="1159386">
                  <a:extLst>
                    <a:ext uri="{9D8B030D-6E8A-4147-A177-3AD203B41FA5}">
                      <a16:colId xmlns:a16="http://schemas.microsoft.com/office/drawing/2014/main" val="20004"/>
                    </a:ext>
                  </a:extLst>
                </a:gridCol>
              </a:tblGrid>
              <a:tr h="323089">
                <a:tc>
                  <a:txBody>
                    <a:bodyPr/>
                    <a:lstStyle/>
                    <a:p>
                      <a:pPr marL="0" algn="ctr" defTabSz="457200" rtl="0" eaLnBrk="1" latinLnBrk="0" hangingPunct="1"/>
                      <a:endParaRPr lang="en-US" sz="1100" b="1" kern="1100" cap="all" spc="100" dirty="0">
                        <a:solidFill>
                          <a:schemeClr val="bg1"/>
                        </a:solidFill>
                        <a:latin typeface="+mn-lt"/>
                        <a:ea typeface="+mn-ea"/>
                        <a:cs typeface="+mn-cs"/>
                      </a:endParaRP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sz="1100" b="1" kern="1100" cap="all" spc="100" dirty="0">
                          <a:solidFill>
                            <a:srgbClr val="FFFFFF"/>
                          </a:solidFill>
                        </a:rPr>
                        <a:t>No Claims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sz="1100" b="1" kern="1100" cap="all" spc="100" dirty="0">
                          <a:solidFill>
                            <a:srgbClr val="FFFFFF"/>
                          </a:solidFill>
                        </a:rPr>
                        <a:t>$200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sz="1100" b="1" kern="1100" cap="all" spc="100" dirty="0">
                          <a:solidFill>
                            <a:srgbClr val="FFFFFF"/>
                          </a:solidFill>
                        </a:rPr>
                        <a:t>$600</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sz="1100" b="1" kern="1100" cap="all" spc="100" dirty="0">
                          <a:solidFill>
                            <a:srgbClr val="FFFFFF"/>
                          </a:solidFill>
                        </a:rPr>
                        <a:t>$1,000</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318800">
                <a:tc gridSpan="4">
                  <a:txBody>
                    <a:bodyPr/>
                    <a:lstStyle/>
                    <a:p>
                      <a:pPr marL="0" algn="l" defTabSz="457200" rtl="0" eaLnBrk="1" latinLnBrk="0" hangingPunct="1"/>
                      <a:r>
                        <a:rPr lang="en-US" sz="1100" b="1" kern="1100" cap="all" spc="100" dirty="0">
                          <a:solidFill>
                            <a:schemeClr val="bg1"/>
                          </a:solidFill>
                          <a:latin typeface="+mn-lt"/>
                          <a:ea typeface="+mn-ea"/>
                          <a:cs typeface="+mn-cs"/>
                        </a:rPr>
                        <a:t>Policy A – Deductible frame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BFBF"/>
                    </a:solidFill>
                  </a:tcPr>
                </a:tc>
                <a:tc hMerge="1">
                  <a:txBody>
                    <a:bodyPr/>
                    <a:lstStyle/>
                    <a:p>
                      <a:endParaRPr lang="en-US"/>
                    </a:p>
                  </a:txBody>
                  <a:tcPr/>
                </a:tc>
                <a:tc hMerge="1">
                  <a:txBody>
                    <a:bodyPr/>
                    <a:lstStyle/>
                    <a:p>
                      <a:endParaRPr lang="en-US" sz="900" dirty="0"/>
                    </a:p>
                  </a:txBody>
                  <a:tcPr marL="36000" marR="36000"/>
                </a:tc>
                <a:tc hMerge="1">
                  <a:txBody>
                    <a:bodyPr/>
                    <a:lstStyle/>
                    <a:p>
                      <a:endParaRPr lang="en-US" sz="900" b="0" dirty="0"/>
                    </a:p>
                  </a:txBody>
                  <a:tcPr marL="36000" marR="36000"/>
                </a:tc>
                <a:tc>
                  <a:txBody>
                    <a:bodyPr/>
                    <a:lstStyle/>
                    <a:p>
                      <a:pPr marL="0" algn="l" defTabSz="457200" rtl="0" eaLnBrk="1" latinLnBrk="0" hangingPunct="1"/>
                      <a:endParaRPr lang="en-US" sz="1100" b="1" kern="1100" cap="all" spc="10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01"/>
                  </a:ext>
                </a:extLst>
              </a:tr>
              <a:tr h="318800">
                <a:tc>
                  <a:txBody>
                    <a:bodyPr/>
                    <a:lstStyle/>
                    <a:p>
                      <a:r>
                        <a:rPr lang="en-US" sz="1100" b="0" dirty="0">
                          <a:solidFill>
                            <a:schemeClr val="bg1">
                              <a:lumMod val="50000"/>
                            </a:schemeClr>
                          </a:solidFill>
                        </a:rPr>
                        <a:t>Benefit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0" dirty="0">
                          <a:solidFill>
                            <a:schemeClr val="bg1">
                              <a:lumMod val="50000"/>
                            </a:schemeClr>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dirty="0">
                          <a:solidFill>
                            <a:schemeClr val="bg1">
                              <a:lumMod val="50000"/>
                            </a:schemeClr>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0" dirty="0">
                          <a:solidFill>
                            <a:schemeClr val="bg1">
                              <a:lumMod val="50000"/>
                            </a:schemeClr>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0" dirty="0">
                          <a:solidFill>
                            <a:schemeClr val="bg1">
                              <a:lumMod val="50000"/>
                            </a:schemeClr>
                          </a:solidFill>
                        </a:rPr>
                        <a:t>$400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18800">
                <a:tc>
                  <a:txBody>
                    <a:bodyPr/>
                    <a:lstStyle/>
                    <a:p>
                      <a:r>
                        <a:rPr lang="en-US" sz="1100" b="0" dirty="0">
                          <a:solidFill>
                            <a:schemeClr val="bg1">
                              <a:lumMod val="50000"/>
                            </a:schemeClr>
                          </a:solidFill>
                        </a:rPr>
                        <a:t>Premium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0" dirty="0">
                          <a:solidFill>
                            <a:schemeClr val="bg1">
                              <a:lumMod val="50000"/>
                            </a:schemeClr>
                          </a:solidFill>
                        </a:rPr>
                        <a:t>$1,000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dirty="0">
                          <a:solidFill>
                            <a:schemeClr val="bg1">
                              <a:lumMod val="50000"/>
                            </a:schemeClr>
                          </a:solidFill>
                        </a:rPr>
                        <a:t>$1,000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0" dirty="0">
                          <a:solidFill>
                            <a:schemeClr val="bg1">
                              <a:lumMod val="50000"/>
                            </a:schemeClr>
                          </a:solidFill>
                        </a:rPr>
                        <a:t>$1,000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0" dirty="0">
                          <a:solidFill>
                            <a:schemeClr val="bg1">
                              <a:lumMod val="50000"/>
                            </a:schemeClr>
                          </a:solidFill>
                        </a:rPr>
                        <a:t>$1,000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318800">
                <a:tc>
                  <a:txBody>
                    <a:bodyPr/>
                    <a:lstStyle/>
                    <a:p>
                      <a:r>
                        <a:rPr lang="en-US" sz="1100" b="1" dirty="0">
                          <a:solidFill>
                            <a:schemeClr val="bg1">
                              <a:lumMod val="50000"/>
                            </a:schemeClr>
                          </a:solidFill>
                        </a:rPr>
                        <a:t>Net Impact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1" dirty="0">
                          <a:solidFill>
                            <a:schemeClr val="bg1">
                              <a:lumMod val="50000"/>
                            </a:schemeClr>
                          </a:solidFill>
                        </a:rPr>
                        <a:t>($1,000)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1" dirty="0">
                          <a:solidFill>
                            <a:schemeClr val="bg1">
                              <a:lumMod val="50000"/>
                            </a:schemeClr>
                          </a:solidFill>
                        </a:rPr>
                        <a:t>($1,000)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1" dirty="0">
                          <a:solidFill>
                            <a:schemeClr val="bg1">
                              <a:lumMod val="50000"/>
                            </a:schemeClr>
                          </a:solidFill>
                        </a:rPr>
                        <a:t>($1,000)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1" dirty="0">
                          <a:solidFill>
                            <a:schemeClr val="bg1">
                              <a:lumMod val="50000"/>
                            </a:schemeClr>
                          </a:solidFill>
                        </a:rPr>
                        <a:t>($600)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318800">
                <a:tc gridSpan="4">
                  <a:txBody>
                    <a:bodyPr/>
                    <a:lstStyle/>
                    <a:p>
                      <a:pPr marL="0" algn="l" defTabSz="457200" rtl="0" eaLnBrk="1" latinLnBrk="0" hangingPunct="1"/>
                      <a:r>
                        <a:rPr lang="en-US" sz="1100" b="1" kern="1100" cap="all" spc="100" dirty="0">
                          <a:solidFill>
                            <a:srgbClr val="FFFFFF"/>
                          </a:solidFill>
                          <a:latin typeface="+mn-lt"/>
                          <a:ea typeface="+mn-ea"/>
                          <a:cs typeface="+mn-cs"/>
                        </a:rPr>
                        <a:t>Policy B – rebate frame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BFBF"/>
                    </a:solidFill>
                  </a:tcPr>
                </a:tc>
                <a:tc hMerge="1">
                  <a:txBody>
                    <a:bodyPr/>
                    <a:lstStyle/>
                    <a:p>
                      <a:endParaRPr lang="en-US"/>
                    </a:p>
                  </a:txBody>
                  <a:tcPr/>
                </a:tc>
                <a:tc hMerge="1">
                  <a:txBody>
                    <a:bodyPr/>
                    <a:lstStyle/>
                    <a:p>
                      <a:endParaRPr lang="en-US" sz="900" dirty="0"/>
                    </a:p>
                  </a:txBody>
                  <a:tcPr/>
                </a:tc>
                <a:tc hMerge="1">
                  <a:txBody>
                    <a:bodyPr/>
                    <a:lstStyle/>
                    <a:p>
                      <a:endParaRPr lang="en-US" sz="900" b="0" dirty="0"/>
                    </a:p>
                  </a:txBody>
                  <a:tcPr/>
                </a:tc>
                <a:tc>
                  <a:txBody>
                    <a:bodyPr/>
                    <a:lstStyle/>
                    <a:p>
                      <a:pPr marL="0" algn="l" defTabSz="457200" rtl="0" eaLnBrk="1" latinLnBrk="0" hangingPunct="1"/>
                      <a:endParaRPr lang="en-US" sz="1100" b="1" kern="1100" cap="all" spc="100" dirty="0">
                        <a:solidFill>
                          <a:srgbClr val="FFFFFF"/>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05"/>
                  </a:ext>
                </a:extLst>
              </a:tr>
              <a:tr h="318800">
                <a:tc>
                  <a:txBody>
                    <a:bodyPr/>
                    <a:lstStyle/>
                    <a:p>
                      <a:r>
                        <a:rPr lang="en-US" sz="1100" b="0" dirty="0">
                          <a:solidFill>
                            <a:srgbClr val="7F7F7F"/>
                          </a:solidFill>
                        </a:rPr>
                        <a:t>Benefit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0" dirty="0">
                          <a:solidFill>
                            <a:srgbClr val="7F7F7F"/>
                          </a:solidFill>
                        </a:rPr>
                        <a:t>$600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0" dirty="0">
                          <a:solidFill>
                            <a:srgbClr val="7F7F7F"/>
                          </a:solidFill>
                        </a:rPr>
                        <a:t>$400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0" dirty="0">
                          <a:solidFill>
                            <a:srgbClr val="7F7F7F"/>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0" dirty="0">
                          <a:solidFill>
                            <a:srgbClr val="7F7F7F"/>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318800">
                <a:tc>
                  <a:txBody>
                    <a:bodyPr/>
                    <a:lstStyle/>
                    <a:p>
                      <a:r>
                        <a:rPr lang="en-US" sz="1100" b="0" dirty="0">
                          <a:solidFill>
                            <a:srgbClr val="7F7F7F"/>
                          </a:solidFill>
                        </a:rPr>
                        <a:t>Premium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0" dirty="0">
                          <a:solidFill>
                            <a:schemeClr val="bg1">
                              <a:lumMod val="50000"/>
                            </a:schemeClr>
                          </a:solidFill>
                        </a:rPr>
                        <a:t>$1,600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dirty="0">
                          <a:solidFill>
                            <a:schemeClr val="bg1">
                              <a:lumMod val="50000"/>
                            </a:schemeClr>
                          </a:solidFill>
                        </a:rPr>
                        <a:t>$1,600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0" dirty="0">
                          <a:solidFill>
                            <a:schemeClr val="bg1">
                              <a:lumMod val="50000"/>
                            </a:schemeClr>
                          </a:solidFill>
                        </a:rPr>
                        <a:t>$1,600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0" dirty="0">
                          <a:solidFill>
                            <a:schemeClr val="bg1">
                              <a:lumMod val="50000"/>
                            </a:schemeClr>
                          </a:solidFill>
                        </a:rPr>
                        <a:t>$1,600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318800">
                <a:tc>
                  <a:txBody>
                    <a:bodyPr/>
                    <a:lstStyle/>
                    <a:p>
                      <a:r>
                        <a:rPr lang="en-US" sz="1100" b="1" dirty="0">
                          <a:solidFill>
                            <a:srgbClr val="7F7F7F"/>
                          </a:solidFill>
                        </a:rPr>
                        <a:t>Net Impact</a:t>
                      </a:r>
                    </a:p>
                  </a:txBody>
                  <a:tcPr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100" b="1" dirty="0">
                          <a:solidFill>
                            <a:schemeClr val="bg1">
                              <a:lumMod val="50000"/>
                            </a:schemeClr>
                          </a:solidFill>
                        </a:rPr>
                        <a:t>($1,000)</a:t>
                      </a:r>
                    </a:p>
                  </a:txBody>
                  <a:tcPr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100" b="1" dirty="0">
                          <a:solidFill>
                            <a:schemeClr val="bg1">
                              <a:lumMod val="50000"/>
                            </a:schemeClr>
                          </a:solidFill>
                        </a:rPr>
                        <a:t>($1,200)</a:t>
                      </a:r>
                    </a:p>
                  </a:txBody>
                  <a:tcPr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100" b="1" dirty="0">
                          <a:solidFill>
                            <a:schemeClr val="bg1">
                              <a:lumMod val="50000"/>
                            </a:schemeClr>
                          </a:solidFill>
                        </a:rPr>
                        <a:t>($1,600)</a:t>
                      </a:r>
                    </a:p>
                  </a:txBody>
                  <a:tcPr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100" b="1" dirty="0">
                          <a:solidFill>
                            <a:schemeClr val="bg1">
                              <a:lumMod val="50000"/>
                            </a:schemeClr>
                          </a:solidFill>
                        </a:rPr>
                        <a:t>($1,600)</a:t>
                      </a:r>
                    </a:p>
                  </a:txBody>
                  <a:tcPr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bl>
          </a:graphicData>
        </a:graphic>
      </p:graphicFrame>
      <p:sp>
        <p:nvSpPr>
          <p:cNvPr id="11" name="Right Brace 10"/>
          <p:cNvSpPr/>
          <p:nvPr/>
        </p:nvSpPr>
        <p:spPr>
          <a:xfrm>
            <a:off x="7765960" y="3848636"/>
            <a:ext cx="399245" cy="837127"/>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p:cNvSpPr txBox="1"/>
          <p:nvPr/>
        </p:nvSpPr>
        <p:spPr>
          <a:xfrm>
            <a:off x="8384145" y="4067579"/>
            <a:ext cx="953037" cy="391628"/>
          </a:xfrm>
          <a:prstGeom prst="rect">
            <a:avLst/>
          </a:prstGeom>
          <a:noFill/>
        </p:spPr>
        <p:txBody>
          <a:bodyPr wrap="square" lIns="72000" tIns="72000" rIns="72000" bIns="72000" rtlCol="0">
            <a:spAutoFit/>
          </a:bodyPr>
          <a:lstStyle/>
          <a:p>
            <a:r>
              <a:rPr lang="en-US" sz="1600" dirty="0">
                <a:solidFill>
                  <a:schemeClr val="bg1">
                    <a:lumMod val="50000"/>
                  </a:schemeClr>
                </a:solidFill>
              </a:rPr>
              <a:t>68%</a:t>
            </a:r>
          </a:p>
        </p:txBody>
      </p:sp>
      <p:graphicFrame>
        <p:nvGraphicFramePr>
          <p:cNvPr id="13" name="Content Placeholder 6"/>
          <p:cNvGraphicFramePr>
            <a:graphicFrameLocks/>
          </p:cNvGraphicFramePr>
          <p:nvPr>
            <p:extLst>
              <p:ext uri="{D42A27DB-BD31-4B8C-83A1-F6EECF244321}">
                <p14:modId xmlns:p14="http://schemas.microsoft.com/office/powerpoint/2010/main" val="2178358341"/>
              </p:ext>
            </p:extLst>
          </p:nvPr>
        </p:nvGraphicFramePr>
        <p:xfrm>
          <a:off x="156239" y="1920838"/>
          <a:ext cx="7424150" cy="3192289"/>
        </p:xfrm>
        <a:graphic>
          <a:graphicData uri="http://schemas.openxmlformats.org/drawingml/2006/table">
            <a:tbl>
              <a:tblPr firstRow="1" bandRow="1">
                <a:tableStyleId>{5C22544A-7EE6-4342-B048-85BDC9FD1C3A}</a:tableStyleId>
              </a:tblPr>
              <a:tblGrid>
                <a:gridCol w="2786606">
                  <a:extLst>
                    <a:ext uri="{9D8B030D-6E8A-4147-A177-3AD203B41FA5}">
                      <a16:colId xmlns:a16="http://schemas.microsoft.com/office/drawing/2014/main" val="20000"/>
                    </a:ext>
                  </a:extLst>
                </a:gridCol>
                <a:gridCol w="1159386">
                  <a:extLst>
                    <a:ext uri="{9D8B030D-6E8A-4147-A177-3AD203B41FA5}">
                      <a16:colId xmlns:a16="http://schemas.microsoft.com/office/drawing/2014/main" val="20001"/>
                    </a:ext>
                  </a:extLst>
                </a:gridCol>
                <a:gridCol w="1159386">
                  <a:extLst>
                    <a:ext uri="{9D8B030D-6E8A-4147-A177-3AD203B41FA5}">
                      <a16:colId xmlns:a16="http://schemas.microsoft.com/office/drawing/2014/main" val="20002"/>
                    </a:ext>
                  </a:extLst>
                </a:gridCol>
                <a:gridCol w="1159386">
                  <a:extLst>
                    <a:ext uri="{9D8B030D-6E8A-4147-A177-3AD203B41FA5}">
                      <a16:colId xmlns:a16="http://schemas.microsoft.com/office/drawing/2014/main" val="20003"/>
                    </a:ext>
                  </a:extLst>
                </a:gridCol>
                <a:gridCol w="1159386">
                  <a:extLst>
                    <a:ext uri="{9D8B030D-6E8A-4147-A177-3AD203B41FA5}">
                      <a16:colId xmlns:a16="http://schemas.microsoft.com/office/drawing/2014/main" val="20004"/>
                    </a:ext>
                  </a:extLst>
                </a:gridCol>
              </a:tblGrid>
              <a:tr h="323089">
                <a:tc>
                  <a:txBody>
                    <a:bodyPr/>
                    <a:lstStyle/>
                    <a:p>
                      <a:pPr marL="0" algn="ctr" defTabSz="457200" rtl="0" eaLnBrk="1" latinLnBrk="0" hangingPunct="1"/>
                      <a:endParaRPr lang="en-US" sz="1100" b="1" kern="1100" cap="all" spc="100" dirty="0">
                        <a:solidFill>
                          <a:schemeClr val="bg1"/>
                        </a:solidFill>
                        <a:latin typeface="+mn-lt"/>
                        <a:ea typeface="+mn-ea"/>
                        <a:cs typeface="+mn-cs"/>
                      </a:endParaRP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sz="1100" b="1" kern="1100" cap="all" spc="100" dirty="0">
                          <a:solidFill>
                            <a:srgbClr val="FFFFFF"/>
                          </a:solidFill>
                        </a:rPr>
                        <a:t>No Claims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sz="1100" b="1" kern="1100" cap="all" spc="100" dirty="0">
                          <a:solidFill>
                            <a:srgbClr val="FFFFFF"/>
                          </a:solidFill>
                        </a:rPr>
                        <a:t>$200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sz="1100" b="1" kern="1100" cap="all" spc="100" dirty="0">
                          <a:solidFill>
                            <a:srgbClr val="FFFFFF"/>
                          </a:solidFill>
                        </a:rPr>
                        <a:t>$600</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sz="1100" b="1" kern="1100" cap="all" spc="100" dirty="0">
                          <a:solidFill>
                            <a:srgbClr val="FFFFFF"/>
                          </a:solidFill>
                        </a:rPr>
                        <a:t>$1,000</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318800">
                <a:tc gridSpan="4">
                  <a:txBody>
                    <a:bodyPr/>
                    <a:lstStyle/>
                    <a:p>
                      <a:pPr marL="0" algn="l" defTabSz="457200" rtl="0" eaLnBrk="1" latinLnBrk="0" hangingPunct="1"/>
                      <a:r>
                        <a:rPr lang="en-US" sz="1100" b="1" kern="1100" cap="all" spc="100" dirty="0">
                          <a:solidFill>
                            <a:schemeClr val="bg1"/>
                          </a:solidFill>
                          <a:latin typeface="+mn-lt"/>
                          <a:ea typeface="+mn-ea"/>
                          <a:cs typeface="+mn-cs"/>
                        </a:rPr>
                        <a:t>Policy A – Deductible frame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BFBF"/>
                    </a:solidFill>
                  </a:tcPr>
                </a:tc>
                <a:tc hMerge="1">
                  <a:txBody>
                    <a:bodyPr/>
                    <a:lstStyle/>
                    <a:p>
                      <a:endParaRPr lang="en-US"/>
                    </a:p>
                  </a:txBody>
                  <a:tcPr/>
                </a:tc>
                <a:tc hMerge="1">
                  <a:txBody>
                    <a:bodyPr/>
                    <a:lstStyle/>
                    <a:p>
                      <a:endParaRPr lang="en-US" sz="900" dirty="0"/>
                    </a:p>
                  </a:txBody>
                  <a:tcPr marL="36000" marR="36000"/>
                </a:tc>
                <a:tc hMerge="1">
                  <a:txBody>
                    <a:bodyPr/>
                    <a:lstStyle/>
                    <a:p>
                      <a:endParaRPr lang="en-US" sz="900" b="0" dirty="0"/>
                    </a:p>
                  </a:txBody>
                  <a:tcPr marL="36000" marR="36000"/>
                </a:tc>
                <a:tc>
                  <a:txBody>
                    <a:bodyPr/>
                    <a:lstStyle/>
                    <a:p>
                      <a:pPr marL="0" algn="l" defTabSz="457200" rtl="0" eaLnBrk="1" latinLnBrk="0" hangingPunct="1"/>
                      <a:endParaRPr lang="en-US" sz="1100" b="1" kern="1100" cap="all" spc="10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01"/>
                  </a:ext>
                </a:extLst>
              </a:tr>
              <a:tr h="318800">
                <a:tc>
                  <a:txBody>
                    <a:bodyPr/>
                    <a:lstStyle/>
                    <a:p>
                      <a:r>
                        <a:rPr lang="en-US" sz="1100" b="0" dirty="0">
                          <a:solidFill>
                            <a:schemeClr val="bg1">
                              <a:lumMod val="50000"/>
                            </a:schemeClr>
                          </a:solidFill>
                        </a:rPr>
                        <a:t>Benefit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0" dirty="0">
                          <a:solidFill>
                            <a:schemeClr val="bg1">
                              <a:lumMod val="50000"/>
                            </a:schemeClr>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dirty="0">
                          <a:solidFill>
                            <a:schemeClr val="bg1">
                              <a:lumMod val="50000"/>
                            </a:schemeClr>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0" dirty="0">
                          <a:solidFill>
                            <a:schemeClr val="bg1">
                              <a:lumMod val="50000"/>
                            </a:schemeClr>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0" dirty="0">
                          <a:solidFill>
                            <a:schemeClr val="bg1">
                              <a:lumMod val="50000"/>
                            </a:schemeClr>
                          </a:solidFill>
                        </a:rPr>
                        <a:t>$400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18800">
                <a:tc>
                  <a:txBody>
                    <a:bodyPr/>
                    <a:lstStyle/>
                    <a:p>
                      <a:r>
                        <a:rPr lang="en-US" sz="1100" b="0" dirty="0">
                          <a:solidFill>
                            <a:schemeClr val="bg1">
                              <a:lumMod val="50000"/>
                            </a:schemeClr>
                          </a:solidFill>
                        </a:rPr>
                        <a:t>Premium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0" dirty="0">
                          <a:solidFill>
                            <a:schemeClr val="bg1">
                              <a:lumMod val="50000"/>
                            </a:schemeClr>
                          </a:solidFill>
                        </a:rPr>
                        <a:t>$1,000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dirty="0">
                          <a:solidFill>
                            <a:schemeClr val="bg1">
                              <a:lumMod val="50000"/>
                            </a:schemeClr>
                          </a:solidFill>
                        </a:rPr>
                        <a:t>$1,000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0" dirty="0">
                          <a:solidFill>
                            <a:schemeClr val="bg1">
                              <a:lumMod val="50000"/>
                            </a:schemeClr>
                          </a:solidFill>
                        </a:rPr>
                        <a:t>$1,000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0" dirty="0">
                          <a:solidFill>
                            <a:schemeClr val="bg1">
                              <a:lumMod val="50000"/>
                            </a:schemeClr>
                          </a:solidFill>
                        </a:rPr>
                        <a:t>$1,000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318800">
                <a:tc>
                  <a:txBody>
                    <a:bodyPr/>
                    <a:lstStyle/>
                    <a:p>
                      <a:r>
                        <a:rPr lang="en-US" sz="1100" b="1" dirty="0">
                          <a:solidFill>
                            <a:schemeClr val="bg1">
                              <a:lumMod val="50000"/>
                            </a:schemeClr>
                          </a:solidFill>
                        </a:rPr>
                        <a:t>Net Impact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1" dirty="0">
                          <a:solidFill>
                            <a:schemeClr val="bg1">
                              <a:lumMod val="50000"/>
                            </a:schemeClr>
                          </a:solidFill>
                        </a:rPr>
                        <a:t>($1,000)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1" dirty="0">
                          <a:solidFill>
                            <a:schemeClr val="bg1">
                              <a:lumMod val="50000"/>
                            </a:schemeClr>
                          </a:solidFill>
                        </a:rPr>
                        <a:t>($1,000)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1" dirty="0">
                          <a:solidFill>
                            <a:schemeClr val="bg1">
                              <a:lumMod val="50000"/>
                            </a:schemeClr>
                          </a:solidFill>
                        </a:rPr>
                        <a:t>($1,000)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1" dirty="0">
                          <a:solidFill>
                            <a:schemeClr val="bg1">
                              <a:lumMod val="50000"/>
                            </a:schemeClr>
                          </a:solidFill>
                        </a:rPr>
                        <a:t>($600)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318800">
                <a:tc gridSpan="4">
                  <a:txBody>
                    <a:bodyPr/>
                    <a:lstStyle/>
                    <a:p>
                      <a:pPr marL="0" algn="l" defTabSz="457200" rtl="0" eaLnBrk="1" latinLnBrk="0" hangingPunct="1"/>
                      <a:r>
                        <a:rPr lang="en-US" sz="1100" b="1" kern="1100" cap="all" spc="100" dirty="0">
                          <a:solidFill>
                            <a:srgbClr val="FFFFFF"/>
                          </a:solidFill>
                          <a:latin typeface="+mn-lt"/>
                          <a:ea typeface="+mn-ea"/>
                          <a:cs typeface="+mn-cs"/>
                        </a:rPr>
                        <a:t>Policy B – rebate frame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BFBF"/>
                    </a:solidFill>
                  </a:tcPr>
                </a:tc>
                <a:tc hMerge="1">
                  <a:txBody>
                    <a:bodyPr/>
                    <a:lstStyle/>
                    <a:p>
                      <a:endParaRPr lang="en-US"/>
                    </a:p>
                  </a:txBody>
                  <a:tcPr/>
                </a:tc>
                <a:tc hMerge="1">
                  <a:txBody>
                    <a:bodyPr/>
                    <a:lstStyle/>
                    <a:p>
                      <a:endParaRPr lang="en-US" sz="900" dirty="0"/>
                    </a:p>
                  </a:txBody>
                  <a:tcPr/>
                </a:tc>
                <a:tc hMerge="1">
                  <a:txBody>
                    <a:bodyPr/>
                    <a:lstStyle/>
                    <a:p>
                      <a:endParaRPr lang="en-US" sz="900" b="0" dirty="0"/>
                    </a:p>
                  </a:txBody>
                  <a:tcPr/>
                </a:tc>
                <a:tc>
                  <a:txBody>
                    <a:bodyPr/>
                    <a:lstStyle/>
                    <a:p>
                      <a:pPr marL="0" algn="l" defTabSz="457200" rtl="0" eaLnBrk="1" latinLnBrk="0" hangingPunct="1"/>
                      <a:endParaRPr lang="en-US" sz="1100" b="1" kern="1100" cap="all" spc="100" dirty="0">
                        <a:solidFill>
                          <a:srgbClr val="FFFFFF"/>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05"/>
                  </a:ext>
                </a:extLst>
              </a:tr>
              <a:tr h="318800">
                <a:tc>
                  <a:txBody>
                    <a:bodyPr/>
                    <a:lstStyle/>
                    <a:p>
                      <a:r>
                        <a:rPr lang="en-US" sz="1100" b="0" dirty="0">
                          <a:solidFill>
                            <a:srgbClr val="7F7F7F"/>
                          </a:solidFill>
                        </a:rPr>
                        <a:t>Benefit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0" dirty="0">
                          <a:solidFill>
                            <a:srgbClr val="7F7F7F"/>
                          </a:solidFill>
                        </a:rPr>
                        <a:t>$600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0" dirty="0">
                          <a:solidFill>
                            <a:srgbClr val="7F7F7F"/>
                          </a:solidFill>
                        </a:rPr>
                        <a:t>$400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0" dirty="0">
                          <a:solidFill>
                            <a:srgbClr val="7F7F7F"/>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0" dirty="0">
                          <a:solidFill>
                            <a:srgbClr val="7F7F7F"/>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318800">
                <a:tc>
                  <a:txBody>
                    <a:bodyPr/>
                    <a:lstStyle/>
                    <a:p>
                      <a:r>
                        <a:rPr lang="en-US" sz="1100" b="0" dirty="0">
                          <a:solidFill>
                            <a:srgbClr val="7F7F7F"/>
                          </a:solidFill>
                        </a:rPr>
                        <a:t>Premium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0" dirty="0">
                          <a:solidFill>
                            <a:schemeClr val="bg1">
                              <a:lumMod val="50000"/>
                            </a:schemeClr>
                          </a:solidFill>
                        </a:rPr>
                        <a:t>$1,600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dirty="0">
                          <a:solidFill>
                            <a:schemeClr val="bg1">
                              <a:lumMod val="50000"/>
                            </a:schemeClr>
                          </a:solidFill>
                        </a:rPr>
                        <a:t>$1,600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0" dirty="0">
                          <a:solidFill>
                            <a:schemeClr val="bg1">
                              <a:lumMod val="50000"/>
                            </a:schemeClr>
                          </a:solidFill>
                        </a:rPr>
                        <a:t>$1,600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0" dirty="0">
                          <a:solidFill>
                            <a:schemeClr val="bg1">
                              <a:lumMod val="50000"/>
                            </a:schemeClr>
                          </a:solidFill>
                        </a:rPr>
                        <a:t>$1,600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318800">
                <a:tc>
                  <a:txBody>
                    <a:bodyPr/>
                    <a:lstStyle/>
                    <a:p>
                      <a:r>
                        <a:rPr lang="en-US" sz="1100" b="1" dirty="0">
                          <a:solidFill>
                            <a:srgbClr val="7F7F7F"/>
                          </a:solidFill>
                        </a:rPr>
                        <a:t>Net Impact</a:t>
                      </a:r>
                    </a:p>
                  </a:txBody>
                  <a:tcPr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100" b="1" dirty="0">
                          <a:solidFill>
                            <a:schemeClr val="bg1">
                              <a:lumMod val="50000"/>
                            </a:schemeClr>
                          </a:solidFill>
                        </a:rPr>
                        <a:t>($1,000)</a:t>
                      </a:r>
                    </a:p>
                  </a:txBody>
                  <a:tcPr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100" b="1" dirty="0">
                          <a:solidFill>
                            <a:schemeClr val="bg1">
                              <a:lumMod val="50000"/>
                            </a:schemeClr>
                          </a:solidFill>
                        </a:rPr>
                        <a:t>($1,200)</a:t>
                      </a:r>
                    </a:p>
                  </a:txBody>
                  <a:tcPr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100" b="1" dirty="0">
                          <a:solidFill>
                            <a:schemeClr val="bg1">
                              <a:lumMod val="50000"/>
                            </a:schemeClr>
                          </a:solidFill>
                        </a:rPr>
                        <a:t>($1,600)</a:t>
                      </a:r>
                    </a:p>
                  </a:txBody>
                  <a:tcPr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100" b="1" dirty="0">
                          <a:solidFill>
                            <a:schemeClr val="bg1">
                              <a:lumMod val="50000"/>
                            </a:schemeClr>
                          </a:solidFill>
                        </a:rPr>
                        <a:t>($1,600)</a:t>
                      </a:r>
                    </a:p>
                  </a:txBody>
                  <a:tcPr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318800">
                <a:tc>
                  <a:txBody>
                    <a:bodyPr/>
                    <a:lstStyle/>
                    <a:p>
                      <a:r>
                        <a:rPr lang="en-US" sz="1100" b="1" dirty="0">
                          <a:solidFill>
                            <a:srgbClr val="7F7F7F"/>
                          </a:solidFill>
                        </a:rPr>
                        <a:t>Difference  (A – B)</a:t>
                      </a:r>
                    </a:p>
                  </a:txBody>
                  <a:tcPr anchor="ctr">
                    <a:lnL w="12700" cap="flat" cmpd="sng" algn="ctr">
                      <a:no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1" dirty="0">
                          <a:solidFill>
                            <a:schemeClr val="bg1">
                              <a:lumMod val="50000"/>
                            </a:schemeClr>
                          </a:solidFill>
                        </a:rPr>
                        <a:t>$0</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1" dirty="0">
                          <a:solidFill>
                            <a:schemeClr val="bg1">
                              <a:lumMod val="50000"/>
                            </a:schemeClr>
                          </a:solidFill>
                        </a:rPr>
                        <a:t>$200</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1" dirty="0">
                          <a:solidFill>
                            <a:schemeClr val="bg1">
                              <a:lumMod val="50000"/>
                            </a:schemeClr>
                          </a:solidFill>
                        </a:rPr>
                        <a:t>$600</a:t>
                      </a:r>
                    </a:p>
                  </a:txBody>
                  <a:tcPr anchor="ctr">
                    <a:lnL w="12700" cmpd="sng">
                      <a:noFill/>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100" b="1" dirty="0">
                          <a:solidFill>
                            <a:schemeClr val="bg1">
                              <a:lumMod val="50000"/>
                            </a:schemeClr>
                          </a:solidFill>
                        </a:rPr>
                        <a:t>$1,000</a:t>
                      </a:r>
                    </a:p>
                  </a:txBody>
                  <a:tcPr anchor="ctr">
                    <a:lnL w="12700" cmpd="sng">
                      <a:noFill/>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68111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par>
                          <p:cTn id="18" fill="hold">
                            <p:stCondLst>
                              <p:cond delay="500"/>
                            </p:stCondLst>
                            <p:childTnLst>
                              <p:par>
                                <p:cTn id="19" presetID="6" presetClass="entr" presetSubtype="16"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par>
                          <p:cTn id="32" fill="hold">
                            <p:stCondLst>
                              <p:cond delay="500"/>
                            </p:stCondLst>
                            <p:childTnLst>
                              <p:par>
                                <p:cTn id="33" presetID="6"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in)">
                                      <p:cBhvr>
                                        <p:cTn id="35" dur="1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wipe(left)">
                                      <p:cBhvr>
                                        <p:cTn id="45"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0" y="1308099"/>
            <a:ext cx="8785225" cy="4765675"/>
          </a:xfrm>
        </p:spPr>
        <p:txBody>
          <a:bodyPr wrap="square"/>
          <a:lstStyle/>
          <a:p>
            <a:r>
              <a:rPr lang="en-US" sz="1800" dirty="0"/>
              <a:t>The effects are pervasive – consider the following study of doctors reacting to two different treatments for lung cancer</a:t>
            </a:r>
          </a:p>
          <a:p>
            <a:pPr marL="226800" lvl="1" indent="0">
              <a:buNone/>
            </a:pPr>
            <a:endParaRPr lang="en-US" sz="1800" dirty="0"/>
          </a:p>
        </p:txBody>
      </p:sp>
      <p:sp>
        <p:nvSpPr>
          <p:cNvPr id="4" name="Rectangle 2"/>
          <p:cNvSpPr txBox="1">
            <a:spLocks noChangeArrowheads="1"/>
          </p:cNvSpPr>
          <p:nvPr/>
        </p:nvSpPr>
        <p:spPr>
          <a:xfrm>
            <a:off x="392884" y="428380"/>
            <a:ext cx="8690400" cy="691200"/>
          </a:xfrm>
          <a:prstGeom prst="rect">
            <a:avLst/>
          </a:prstGeom>
        </p:spPr>
        <p:txBody>
          <a:bodyPr vert="horz" wrap="square" lIns="0" tIns="0" rIns="0" bIns="0" rtlCol="0" anchor="t" anchorCtr="0">
            <a:normAutofit fontScale="97500"/>
          </a:bodyPr>
          <a:lstStyle>
            <a:lvl1pPr algn="l" defTabSz="914400" rtl="0" eaLnBrk="1" latinLnBrk="0" hangingPunct="1">
              <a:lnSpc>
                <a:spcPct val="100000"/>
              </a:lnSpc>
              <a:spcBef>
                <a:spcPct val="0"/>
              </a:spcBef>
              <a:buNone/>
              <a:defRPr sz="1800" b="1" kern="1200" cap="all" spc="400">
                <a:solidFill>
                  <a:schemeClr val="accent2"/>
                </a:solidFill>
                <a:latin typeface="Arial" pitchFamily="34" charset="0"/>
                <a:ea typeface="+mj-ea"/>
                <a:cs typeface="Arial" pitchFamily="34" charset="0"/>
              </a:defRPr>
            </a:lvl1pPr>
          </a:lstStyle>
          <a:p>
            <a:r>
              <a:rPr lang="en-GB" dirty="0"/>
              <a:t>Framing effects (Cont)</a:t>
            </a:r>
          </a:p>
        </p:txBody>
      </p:sp>
      <p:graphicFrame>
        <p:nvGraphicFramePr>
          <p:cNvPr id="6" name="Group 156"/>
          <p:cNvGraphicFramePr>
            <a:graphicFrameLocks/>
          </p:cNvGraphicFramePr>
          <p:nvPr>
            <p:extLst>
              <p:ext uri="{D42A27DB-BD31-4B8C-83A1-F6EECF244321}">
                <p14:modId xmlns:p14="http://schemas.microsoft.com/office/powerpoint/2010/main" val="726734040"/>
              </p:ext>
            </p:extLst>
          </p:nvPr>
        </p:nvGraphicFramePr>
        <p:xfrm>
          <a:off x="383457" y="2089306"/>
          <a:ext cx="3724955" cy="2281810"/>
        </p:xfrm>
        <a:graphic>
          <a:graphicData uri="http://schemas.openxmlformats.org/drawingml/2006/table">
            <a:tbl>
              <a:tblPr/>
              <a:tblGrid>
                <a:gridCol w="1241652">
                  <a:extLst>
                    <a:ext uri="{9D8B030D-6E8A-4147-A177-3AD203B41FA5}">
                      <a16:colId xmlns:a16="http://schemas.microsoft.com/office/drawing/2014/main" val="20000"/>
                    </a:ext>
                  </a:extLst>
                </a:gridCol>
                <a:gridCol w="1241651">
                  <a:extLst>
                    <a:ext uri="{9D8B030D-6E8A-4147-A177-3AD203B41FA5}">
                      <a16:colId xmlns:a16="http://schemas.microsoft.com/office/drawing/2014/main" val="20001"/>
                    </a:ext>
                  </a:extLst>
                </a:gridCol>
                <a:gridCol w="1241652">
                  <a:extLst>
                    <a:ext uri="{9D8B030D-6E8A-4147-A177-3AD203B41FA5}">
                      <a16:colId xmlns:a16="http://schemas.microsoft.com/office/drawing/2014/main" val="20002"/>
                    </a:ext>
                  </a:extLst>
                </a:gridCol>
              </a:tblGrid>
              <a:tr h="4413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347" marR="90347" marT="46800" marB="46800" anchor="ctr" horzOverflow="overflow">
                    <a:lnL>
                      <a:noFill/>
                    </a:lnL>
                    <a:lnR>
                      <a:noFill/>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ea typeface="MS PGothic" pitchFamily="34" charset="-128"/>
                        </a:rPr>
                        <a:t>Survival Frame (% alive)</a:t>
                      </a:r>
                    </a:p>
                  </a:txBody>
                  <a:tcPr marL="91792" marR="91792" anchor="ctr" horzOverflow="overflow">
                    <a:lnL>
                      <a:noFill/>
                    </a:lnL>
                    <a:lnR>
                      <a:noFill/>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MS PGothic" pitchFamily="34" charset="-128"/>
                      </a:endParaRPr>
                    </a:p>
                  </a:txBody>
                  <a:tcPr marL="91792" marR="91792" anchor="ctr" horzOverflow="overflow">
                    <a:lnL>
                      <a:noFill/>
                    </a:lnL>
                    <a:lnR>
                      <a:noFill/>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413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Treatment Options</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347" marR="90347" marT="46800" marB="46800"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ea typeface="MS PGothic" pitchFamily="34" charset="-128"/>
                          <a:cs typeface="Arial" charset="0"/>
                        </a:rPr>
                        <a:t>Radiation</a:t>
                      </a:r>
                      <a:endParaRPr kumimoji="0" lang="en-US" sz="1200" b="1" i="0" u="none" strike="noStrike" cap="none" normalizeH="0" baseline="0" dirty="0">
                        <a:ln>
                          <a:noFill/>
                        </a:ln>
                        <a:solidFill>
                          <a:schemeClr val="bg1"/>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ea typeface="MS PGothic" pitchFamily="34" charset="-128"/>
                          <a:cs typeface="Arial" charset="0"/>
                        </a:rPr>
                        <a:t>Surgery</a:t>
                      </a:r>
                      <a:endParaRPr kumimoji="0" lang="en-US" sz="1200" b="1" i="0" u="none" strike="noStrike" cap="none" normalizeH="0" baseline="0" dirty="0">
                        <a:ln>
                          <a:noFill/>
                        </a:ln>
                        <a:solidFill>
                          <a:schemeClr val="bg1"/>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1"/>
                  </a:ext>
                </a:extLst>
              </a:tr>
              <a:tr h="460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After Treatment</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347" marR="90347" marT="46800" marB="46800"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100%</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90%</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460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After 1 Year</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347" marR="90347" marT="46800" marB="46800"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77%</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68%</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460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After 3 Years</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347" marR="90347" marT="46800" marB="46800"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22%</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34%</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5" name="Group 156"/>
          <p:cNvGraphicFramePr>
            <a:graphicFrameLocks/>
          </p:cNvGraphicFramePr>
          <p:nvPr>
            <p:extLst>
              <p:ext uri="{D42A27DB-BD31-4B8C-83A1-F6EECF244321}">
                <p14:modId xmlns:p14="http://schemas.microsoft.com/office/powerpoint/2010/main" val="4216713245"/>
              </p:ext>
            </p:extLst>
          </p:nvPr>
        </p:nvGraphicFramePr>
        <p:xfrm>
          <a:off x="383457" y="2089306"/>
          <a:ext cx="3724955" cy="3202560"/>
        </p:xfrm>
        <a:graphic>
          <a:graphicData uri="http://schemas.openxmlformats.org/drawingml/2006/table">
            <a:tbl>
              <a:tblPr/>
              <a:tblGrid>
                <a:gridCol w="1241652">
                  <a:extLst>
                    <a:ext uri="{9D8B030D-6E8A-4147-A177-3AD203B41FA5}">
                      <a16:colId xmlns:a16="http://schemas.microsoft.com/office/drawing/2014/main" val="20000"/>
                    </a:ext>
                  </a:extLst>
                </a:gridCol>
                <a:gridCol w="1241651">
                  <a:extLst>
                    <a:ext uri="{9D8B030D-6E8A-4147-A177-3AD203B41FA5}">
                      <a16:colId xmlns:a16="http://schemas.microsoft.com/office/drawing/2014/main" val="20001"/>
                    </a:ext>
                  </a:extLst>
                </a:gridCol>
                <a:gridCol w="1241652">
                  <a:extLst>
                    <a:ext uri="{9D8B030D-6E8A-4147-A177-3AD203B41FA5}">
                      <a16:colId xmlns:a16="http://schemas.microsoft.com/office/drawing/2014/main" val="20002"/>
                    </a:ext>
                  </a:extLst>
                </a:gridCol>
              </a:tblGrid>
              <a:tr h="4413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347" marR="90347" marT="46800" marB="46800" anchor="ctr" horzOverflow="overflow">
                    <a:lnL>
                      <a:noFill/>
                    </a:lnL>
                    <a:lnR>
                      <a:noFill/>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ea typeface="MS PGothic" pitchFamily="34" charset="-128"/>
                        </a:rPr>
                        <a:t>Survival Frame (% alive)</a:t>
                      </a:r>
                    </a:p>
                  </a:txBody>
                  <a:tcPr marL="91792" marR="91792" anchor="ctr" horzOverflow="overflow">
                    <a:lnL>
                      <a:noFill/>
                    </a:lnL>
                    <a:lnR>
                      <a:noFill/>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MS PGothic" pitchFamily="34" charset="-128"/>
                      </a:endParaRPr>
                    </a:p>
                  </a:txBody>
                  <a:tcPr marL="91792" marR="91792" anchor="ctr" horzOverflow="overflow">
                    <a:lnL>
                      <a:noFill/>
                    </a:lnL>
                    <a:lnR>
                      <a:noFill/>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413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Treatment Options</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347" marR="90347" marT="46800" marB="46800"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ea typeface="MS PGothic" pitchFamily="34" charset="-128"/>
                          <a:cs typeface="Arial" charset="0"/>
                        </a:rPr>
                        <a:t>Radiation</a:t>
                      </a:r>
                      <a:endParaRPr kumimoji="0" lang="en-US" sz="1200" b="1" i="0" u="none" strike="noStrike" cap="none" normalizeH="0" baseline="0" dirty="0">
                        <a:ln>
                          <a:noFill/>
                        </a:ln>
                        <a:solidFill>
                          <a:schemeClr val="bg1"/>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ea typeface="MS PGothic" pitchFamily="34" charset="-128"/>
                          <a:cs typeface="Arial" charset="0"/>
                        </a:rPr>
                        <a:t>Surgery</a:t>
                      </a:r>
                      <a:endParaRPr kumimoji="0" lang="en-US" sz="1200" b="1" i="0" u="none" strike="noStrike" cap="none" normalizeH="0" baseline="0" dirty="0">
                        <a:ln>
                          <a:noFill/>
                        </a:ln>
                        <a:solidFill>
                          <a:schemeClr val="bg1"/>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1"/>
                  </a:ext>
                </a:extLst>
              </a:tr>
              <a:tr h="460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After Treatment</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347" marR="90347" marT="46800" marB="46800"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100%</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90%</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460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After 1 Year</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347" marR="90347" marT="46800" marB="46800"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77%</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68%</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460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After 3 Years</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347" marR="90347" marT="46800" marB="46800"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22%</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34%</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46037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347" marR="90347" marT="46800" marB="46800" anchor="ctr" horzOverflow="overflow">
                    <a:lnL>
                      <a:noFill/>
                    </a:lnL>
                    <a:lnR>
                      <a:noFill/>
                    </a:lnR>
                    <a:lnT>
                      <a:noFill/>
                    </a:lnT>
                    <a:lnB>
                      <a:noFill/>
                    </a:lnB>
                    <a:lnTlToBr>
                      <a:noFill/>
                    </a:lnTlToBr>
                    <a:lnBlToTr>
                      <a:noFill/>
                    </a:lnBlToTr>
                    <a:solidFill>
                      <a:schemeClr val="bg2">
                        <a:lumMod val="7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2">
                        <a:lumMod val="7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2">
                        <a:lumMod val="75000"/>
                      </a:schemeClr>
                    </a:solidFill>
                  </a:tcPr>
                </a:tc>
                <a:extLst>
                  <a:ext uri="{0D108BD9-81ED-4DB2-BD59-A6C34878D82A}">
                    <a16:rowId xmlns:a16="http://schemas.microsoft.com/office/drawing/2014/main" val="10005"/>
                  </a:ext>
                </a:extLst>
              </a:tr>
              <a:tr h="460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 Choosing</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347" marR="90347" marT="46800" marB="46800" anchor="ctr" horzOverflow="overflow">
                    <a:lnL>
                      <a:noFill/>
                    </a:lnL>
                    <a:lnR>
                      <a:noFill/>
                    </a:lnR>
                    <a:lnT>
                      <a:noFill/>
                    </a:lnT>
                    <a:lnB w="9525"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808080"/>
                          </a:solidFill>
                          <a:effectLst/>
                          <a:latin typeface="Arial" charset="0"/>
                          <a:ea typeface="MS PGothic" pitchFamily="34" charset="-128"/>
                          <a:cs typeface="Arial" charset="0"/>
                        </a:rPr>
                        <a:t>18%</a:t>
                      </a:r>
                      <a:endParaRPr kumimoji="0" lang="en-US" sz="1200" b="1"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w="9525"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808080"/>
                          </a:solidFill>
                          <a:effectLst/>
                          <a:latin typeface="Arial" charset="0"/>
                          <a:ea typeface="MS PGothic" pitchFamily="34" charset="-128"/>
                          <a:cs typeface="Arial" charset="0"/>
                        </a:rPr>
                        <a:t>82%</a:t>
                      </a:r>
                      <a:endParaRPr kumimoji="0" lang="en-US" sz="1200" b="1"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bl>
          </a:graphicData>
        </a:graphic>
      </p:graphicFrame>
      <p:graphicFrame>
        <p:nvGraphicFramePr>
          <p:cNvPr id="7" name="Group 156"/>
          <p:cNvGraphicFramePr>
            <a:graphicFrameLocks/>
          </p:cNvGraphicFramePr>
          <p:nvPr>
            <p:extLst>
              <p:ext uri="{D42A27DB-BD31-4B8C-83A1-F6EECF244321}">
                <p14:modId xmlns:p14="http://schemas.microsoft.com/office/powerpoint/2010/main" val="3761165596"/>
              </p:ext>
            </p:extLst>
          </p:nvPr>
        </p:nvGraphicFramePr>
        <p:xfrm>
          <a:off x="383457" y="2089306"/>
          <a:ext cx="6208258" cy="2281810"/>
        </p:xfrm>
        <a:graphic>
          <a:graphicData uri="http://schemas.openxmlformats.org/drawingml/2006/table">
            <a:tbl>
              <a:tblPr/>
              <a:tblGrid>
                <a:gridCol w="1241652">
                  <a:extLst>
                    <a:ext uri="{9D8B030D-6E8A-4147-A177-3AD203B41FA5}">
                      <a16:colId xmlns:a16="http://schemas.microsoft.com/office/drawing/2014/main" val="20000"/>
                    </a:ext>
                  </a:extLst>
                </a:gridCol>
                <a:gridCol w="1241651">
                  <a:extLst>
                    <a:ext uri="{9D8B030D-6E8A-4147-A177-3AD203B41FA5}">
                      <a16:colId xmlns:a16="http://schemas.microsoft.com/office/drawing/2014/main" val="20001"/>
                    </a:ext>
                  </a:extLst>
                </a:gridCol>
                <a:gridCol w="1241652">
                  <a:extLst>
                    <a:ext uri="{9D8B030D-6E8A-4147-A177-3AD203B41FA5}">
                      <a16:colId xmlns:a16="http://schemas.microsoft.com/office/drawing/2014/main" val="20002"/>
                    </a:ext>
                  </a:extLst>
                </a:gridCol>
                <a:gridCol w="1241651">
                  <a:extLst>
                    <a:ext uri="{9D8B030D-6E8A-4147-A177-3AD203B41FA5}">
                      <a16:colId xmlns:a16="http://schemas.microsoft.com/office/drawing/2014/main" val="20003"/>
                    </a:ext>
                  </a:extLst>
                </a:gridCol>
                <a:gridCol w="1241652">
                  <a:extLst>
                    <a:ext uri="{9D8B030D-6E8A-4147-A177-3AD203B41FA5}">
                      <a16:colId xmlns:a16="http://schemas.microsoft.com/office/drawing/2014/main" val="20004"/>
                    </a:ext>
                  </a:extLst>
                </a:gridCol>
              </a:tblGrid>
              <a:tr h="4413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347" marR="90347" marT="46800" marB="46800" anchor="ctr" horzOverflow="overflow">
                    <a:lnL>
                      <a:noFill/>
                    </a:lnL>
                    <a:lnR>
                      <a:noFill/>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ea typeface="MS PGothic" pitchFamily="34" charset="-128"/>
                        </a:rPr>
                        <a:t>Survival Frame (% alive)</a:t>
                      </a:r>
                    </a:p>
                  </a:txBody>
                  <a:tcPr marL="91792" marR="91792" anchor="ctr" horzOverflow="overflow">
                    <a:lnL>
                      <a:noFill/>
                    </a:lnL>
                    <a:lnR>
                      <a:noFill/>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MS PGothic" pitchFamily="34" charset="-128"/>
                      </a:endParaRPr>
                    </a:p>
                  </a:txBody>
                  <a:tcPr marL="91792" marR="91792" anchor="ctr" horzOverflow="overflow">
                    <a:lnL>
                      <a:noFill/>
                    </a:lnL>
                    <a:lnR>
                      <a:noFill/>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ea typeface="MS PGothic" pitchFamily="34" charset="-128"/>
                        </a:rPr>
                        <a:t>Mortality Frame (% dead)</a:t>
                      </a:r>
                    </a:p>
                  </a:txBody>
                  <a:tcPr marL="91792" marR="91792" anchor="ctr" horzOverflow="overflow">
                    <a:lnL>
                      <a:noFill/>
                    </a:lnL>
                    <a:lnR>
                      <a:noFill/>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MS PGothic" pitchFamily="34" charset="-128"/>
                      </a:endParaRPr>
                    </a:p>
                  </a:txBody>
                  <a:tcPr marL="91792" marR="91792" anchor="ctr" horzOverflow="overflow">
                    <a:lnL>
                      <a:noFill/>
                    </a:lnL>
                    <a:lnR>
                      <a:noFill/>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413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Treatment Options</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347" marR="90347" marT="46800" marB="46800"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ea typeface="MS PGothic" pitchFamily="34" charset="-128"/>
                          <a:cs typeface="Arial" charset="0"/>
                        </a:rPr>
                        <a:t>Radiation</a:t>
                      </a:r>
                      <a:endParaRPr kumimoji="0" lang="en-US" sz="1200" b="1" i="0" u="none" strike="noStrike" cap="none" normalizeH="0" baseline="0" dirty="0">
                        <a:ln>
                          <a:noFill/>
                        </a:ln>
                        <a:solidFill>
                          <a:schemeClr val="bg1"/>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ea typeface="MS PGothic" pitchFamily="34" charset="-128"/>
                          <a:cs typeface="Arial" charset="0"/>
                        </a:rPr>
                        <a:t>Surgery</a:t>
                      </a:r>
                      <a:endParaRPr kumimoji="0" lang="en-US" sz="1200" b="1" i="0" u="none" strike="noStrike" cap="none" normalizeH="0" baseline="0" dirty="0">
                        <a:ln>
                          <a:noFill/>
                        </a:ln>
                        <a:solidFill>
                          <a:schemeClr val="bg1"/>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ea typeface="MS PGothic" pitchFamily="34" charset="-128"/>
                          <a:cs typeface="Arial" charset="0"/>
                        </a:rPr>
                        <a:t>Radiation</a:t>
                      </a:r>
                      <a:endParaRPr kumimoji="0" lang="en-US" sz="1200" b="1" i="0" u="none" strike="noStrike" cap="none" normalizeH="0" baseline="0" dirty="0">
                        <a:ln>
                          <a:noFill/>
                        </a:ln>
                        <a:solidFill>
                          <a:schemeClr val="bg1"/>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ea typeface="MS PGothic" pitchFamily="34" charset="-128"/>
                          <a:cs typeface="Arial" charset="0"/>
                        </a:rPr>
                        <a:t>Surgery</a:t>
                      </a:r>
                      <a:endParaRPr kumimoji="0" lang="en-US" sz="1200" b="1" i="0" u="none" strike="noStrike" cap="none" normalizeH="0" baseline="0" dirty="0">
                        <a:ln>
                          <a:noFill/>
                        </a:ln>
                        <a:solidFill>
                          <a:schemeClr val="bg1"/>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1"/>
                  </a:ext>
                </a:extLst>
              </a:tr>
              <a:tr h="460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After Treatment</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347" marR="90347" marT="46800" marB="46800"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100%</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90%</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0%</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10%</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460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After 1 Year</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347" marR="90347" marT="46800" marB="46800"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77%</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68%</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23%</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32%</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460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After 3 Years</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347" marR="90347" marT="46800" marB="46800"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22%</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34%</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78%</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66%</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8" name="Group 156"/>
          <p:cNvGraphicFramePr>
            <a:graphicFrameLocks/>
          </p:cNvGraphicFramePr>
          <p:nvPr>
            <p:extLst>
              <p:ext uri="{D42A27DB-BD31-4B8C-83A1-F6EECF244321}">
                <p14:modId xmlns:p14="http://schemas.microsoft.com/office/powerpoint/2010/main" val="2982612604"/>
              </p:ext>
            </p:extLst>
          </p:nvPr>
        </p:nvGraphicFramePr>
        <p:xfrm>
          <a:off x="383457" y="2089306"/>
          <a:ext cx="6208258" cy="3202560"/>
        </p:xfrm>
        <a:graphic>
          <a:graphicData uri="http://schemas.openxmlformats.org/drawingml/2006/table">
            <a:tbl>
              <a:tblPr/>
              <a:tblGrid>
                <a:gridCol w="1241652">
                  <a:extLst>
                    <a:ext uri="{9D8B030D-6E8A-4147-A177-3AD203B41FA5}">
                      <a16:colId xmlns:a16="http://schemas.microsoft.com/office/drawing/2014/main" val="20000"/>
                    </a:ext>
                  </a:extLst>
                </a:gridCol>
                <a:gridCol w="1241651">
                  <a:extLst>
                    <a:ext uri="{9D8B030D-6E8A-4147-A177-3AD203B41FA5}">
                      <a16:colId xmlns:a16="http://schemas.microsoft.com/office/drawing/2014/main" val="20001"/>
                    </a:ext>
                  </a:extLst>
                </a:gridCol>
                <a:gridCol w="1241652">
                  <a:extLst>
                    <a:ext uri="{9D8B030D-6E8A-4147-A177-3AD203B41FA5}">
                      <a16:colId xmlns:a16="http://schemas.microsoft.com/office/drawing/2014/main" val="20002"/>
                    </a:ext>
                  </a:extLst>
                </a:gridCol>
                <a:gridCol w="1241651">
                  <a:extLst>
                    <a:ext uri="{9D8B030D-6E8A-4147-A177-3AD203B41FA5}">
                      <a16:colId xmlns:a16="http://schemas.microsoft.com/office/drawing/2014/main" val="20003"/>
                    </a:ext>
                  </a:extLst>
                </a:gridCol>
                <a:gridCol w="1241652">
                  <a:extLst>
                    <a:ext uri="{9D8B030D-6E8A-4147-A177-3AD203B41FA5}">
                      <a16:colId xmlns:a16="http://schemas.microsoft.com/office/drawing/2014/main" val="20004"/>
                    </a:ext>
                  </a:extLst>
                </a:gridCol>
              </a:tblGrid>
              <a:tr h="4413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347" marR="90347" marT="46800" marB="46800" anchor="ctr" horzOverflow="overflow">
                    <a:lnL>
                      <a:noFill/>
                    </a:lnL>
                    <a:lnR>
                      <a:noFill/>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ea typeface="MS PGothic" pitchFamily="34" charset="-128"/>
                        </a:rPr>
                        <a:t>Survival Frame (% alive)</a:t>
                      </a:r>
                    </a:p>
                  </a:txBody>
                  <a:tcPr marL="91792" marR="91792" anchor="ctr" horzOverflow="overflow">
                    <a:lnL>
                      <a:noFill/>
                    </a:lnL>
                    <a:lnR>
                      <a:noFill/>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MS PGothic" pitchFamily="34" charset="-128"/>
                      </a:endParaRPr>
                    </a:p>
                  </a:txBody>
                  <a:tcPr marL="91792" marR="91792" anchor="ctr" horzOverflow="overflow">
                    <a:lnL>
                      <a:noFill/>
                    </a:lnL>
                    <a:lnR>
                      <a:noFill/>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ea typeface="MS PGothic" pitchFamily="34" charset="-128"/>
                        </a:rPr>
                        <a:t>Mortality Frame (% dead)</a:t>
                      </a:r>
                    </a:p>
                  </a:txBody>
                  <a:tcPr marL="91792" marR="91792" anchor="ctr" horzOverflow="overflow">
                    <a:lnL>
                      <a:noFill/>
                    </a:lnL>
                    <a:lnR>
                      <a:noFill/>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MS PGothic" pitchFamily="34" charset="-128"/>
                      </a:endParaRPr>
                    </a:p>
                  </a:txBody>
                  <a:tcPr marL="91792" marR="91792" anchor="ctr" horzOverflow="overflow">
                    <a:lnL>
                      <a:noFill/>
                    </a:lnL>
                    <a:lnR>
                      <a:noFill/>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413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Treatment Options</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347" marR="90347" marT="46800" marB="46800"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ea typeface="MS PGothic" pitchFamily="34" charset="-128"/>
                          <a:cs typeface="Arial" charset="0"/>
                        </a:rPr>
                        <a:t>Radiation</a:t>
                      </a:r>
                      <a:endParaRPr kumimoji="0" lang="en-US" sz="1200" b="1" i="0" u="none" strike="noStrike" cap="none" normalizeH="0" baseline="0" dirty="0">
                        <a:ln>
                          <a:noFill/>
                        </a:ln>
                        <a:solidFill>
                          <a:schemeClr val="bg1"/>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ea typeface="MS PGothic" pitchFamily="34" charset="-128"/>
                          <a:cs typeface="Arial" charset="0"/>
                        </a:rPr>
                        <a:t>Surgery</a:t>
                      </a:r>
                      <a:endParaRPr kumimoji="0" lang="en-US" sz="1200" b="1" i="0" u="none" strike="noStrike" cap="none" normalizeH="0" baseline="0" dirty="0">
                        <a:ln>
                          <a:noFill/>
                        </a:ln>
                        <a:solidFill>
                          <a:schemeClr val="bg1"/>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ea typeface="MS PGothic" pitchFamily="34" charset="-128"/>
                          <a:cs typeface="Arial" charset="0"/>
                        </a:rPr>
                        <a:t>Radiation</a:t>
                      </a:r>
                      <a:endParaRPr kumimoji="0" lang="en-US" sz="1200" b="1" i="0" u="none" strike="noStrike" cap="none" normalizeH="0" baseline="0" dirty="0">
                        <a:ln>
                          <a:noFill/>
                        </a:ln>
                        <a:solidFill>
                          <a:schemeClr val="bg1"/>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ea typeface="MS PGothic" pitchFamily="34" charset="-128"/>
                          <a:cs typeface="Arial" charset="0"/>
                        </a:rPr>
                        <a:t>Surgery</a:t>
                      </a:r>
                      <a:endParaRPr kumimoji="0" lang="en-US" sz="1200" b="1" i="0" u="none" strike="noStrike" cap="none" normalizeH="0" baseline="0" dirty="0">
                        <a:ln>
                          <a:noFill/>
                        </a:ln>
                        <a:solidFill>
                          <a:schemeClr val="bg1"/>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1"/>
                  </a:ext>
                </a:extLst>
              </a:tr>
              <a:tr h="460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After Treatment</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347" marR="90347" marT="46800" marB="46800"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100%</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90%</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0%</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10%</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460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After 1 Year</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347" marR="90347" marT="46800" marB="46800"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77%</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68%</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23%</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32%</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460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After 3 Years</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347" marR="90347" marT="46800" marB="46800"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22%</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34%</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78%</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66%</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46037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347" marR="90347" marT="46800" marB="46800" anchor="ctr" horzOverflow="overflow">
                    <a:lnL>
                      <a:noFill/>
                    </a:lnL>
                    <a:lnR>
                      <a:noFill/>
                    </a:lnR>
                    <a:lnT>
                      <a:noFill/>
                    </a:lnT>
                    <a:lnB>
                      <a:noFill/>
                    </a:lnB>
                    <a:lnTlToBr>
                      <a:noFill/>
                    </a:lnTlToBr>
                    <a:lnBlToTr>
                      <a:noFill/>
                    </a:lnBlToTr>
                    <a:solidFill>
                      <a:schemeClr val="bg2">
                        <a:lumMod val="7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2">
                        <a:lumMod val="7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2">
                        <a:lumMod val="7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2">
                        <a:lumMod val="7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2">
                        <a:lumMod val="75000"/>
                      </a:schemeClr>
                    </a:solidFill>
                  </a:tcPr>
                </a:tc>
                <a:extLst>
                  <a:ext uri="{0D108BD9-81ED-4DB2-BD59-A6C34878D82A}">
                    <a16:rowId xmlns:a16="http://schemas.microsoft.com/office/drawing/2014/main" val="10005"/>
                  </a:ext>
                </a:extLst>
              </a:tr>
              <a:tr h="460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 Choosing</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347" marR="90347" marT="46800" marB="46800" anchor="ctr" horzOverflow="overflow">
                    <a:lnL>
                      <a:noFill/>
                    </a:lnL>
                    <a:lnR>
                      <a:noFill/>
                    </a:lnR>
                    <a:lnT>
                      <a:noFill/>
                    </a:lnT>
                    <a:lnB w="9525"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808080"/>
                          </a:solidFill>
                          <a:effectLst/>
                          <a:latin typeface="Arial" charset="0"/>
                          <a:ea typeface="MS PGothic" pitchFamily="34" charset="-128"/>
                          <a:cs typeface="Arial" charset="0"/>
                        </a:rPr>
                        <a:t>18%</a:t>
                      </a:r>
                      <a:endParaRPr kumimoji="0" lang="en-US" sz="1200" b="1"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w="9525"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808080"/>
                          </a:solidFill>
                          <a:effectLst/>
                          <a:latin typeface="Arial" charset="0"/>
                          <a:ea typeface="MS PGothic" pitchFamily="34" charset="-128"/>
                          <a:cs typeface="Arial" charset="0"/>
                        </a:rPr>
                        <a:t>82%</a:t>
                      </a:r>
                      <a:endParaRPr kumimoji="0" lang="en-US" sz="1200" b="1"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808080"/>
                          </a:solidFill>
                          <a:effectLst/>
                          <a:latin typeface="Arial" charset="0"/>
                          <a:ea typeface="MS PGothic" pitchFamily="34" charset="-128"/>
                          <a:cs typeface="Arial" charset="0"/>
                        </a:rPr>
                        <a:t>46%</a:t>
                      </a:r>
                      <a:endParaRPr kumimoji="0" lang="en-US" sz="1200" b="1"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w="9525"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808080"/>
                          </a:solidFill>
                          <a:effectLst/>
                          <a:latin typeface="Arial" charset="0"/>
                          <a:ea typeface="MS PGothic" pitchFamily="34" charset="-128"/>
                          <a:cs typeface="Arial" charset="0"/>
                        </a:rPr>
                        <a:t>54%</a:t>
                      </a:r>
                      <a:endParaRPr kumimoji="0" lang="en-US" sz="1200" b="1"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bl>
          </a:graphicData>
        </a:graphic>
      </p:graphicFrame>
      <p:graphicFrame>
        <p:nvGraphicFramePr>
          <p:cNvPr id="9" name="Group 156"/>
          <p:cNvGraphicFramePr>
            <a:graphicFrameLocks/>
          </p:cNvGraphicFramePr>
          <p:nvPr>
            <p:extLst>
              <p:ext uri="{D42A27DB-BD31-4B8C-83A1-F6EECF244321}">
                <p14:modId xmlns:p14="http://schemas.microsoft.com/office/powerpoint/2010/main" val="3572026204"/>
              </p:ext>
            </p:extLst>
          </p:nvPr>
        </p:nvGraphicFramePr>
        <p:xfrm>
          <a:off x="383457" y="2089306"/>
          <a:ext cx="8691560" cy="3202560"/>
        </p:xfrm>
        <a:graphic>
          <a:graphicData uri="http://schemas.openxmlformats.org/drawingml/2006/table">
            <a:tbl>
              <a:tblPr/>
              <a:tblGrid>
                <a:gridCol w="1241652">
                  <a:extLst>
                    <a:ext uri="{9D8B030D-6E8A-4147-A177-3AD203B41FA5}">
                      <a16:colId xmlns:a16="http://schemas.microsoft.com/office/drawing/2014/main" val="20000"/>
                    </a:ext>
                  </a:extLst>
                </a:gridCol>
                <a:gridCol w="1241651">
                  <a:extLst>
                    <a:ext uri="{9D8B030D-6E8A-4147-A177-3AD203B41FA5}">
                      <a16:colId xmlns:a16="http://schemas.microsoft.com/office/drawing/2014/main" val="20001"/>
                    </a:ext>
                  </a:extLst>
                </a:gridCol>
                <a:gridCol w="1241652">
                  <a:extLst>
                    <a:ext uri="{9D8B030D-6E8A-4147-A177-3AD203B41FA5}">
                      <a16:colId xmlns:a16="http://schemas.microsoft.com/office/drawing/2014/main" val="20002"/>
                    </a:ext>
                  </a:extLst>
                </a:gridCol>
                <a:gridCol w="1241651">
                  <a:extLst>
                    <a:ext uri="{9D8B030D-6E8A-4147-A177-3AD203B41FA5}">
                      <a16:colId xmlns:a16="http://schemas.microsoft.com/office/drawing/2014/main" val="20003"/>
                    </a:ext>
                  </a:extLst>
                </a:gridCol>
                <a:gridCol w="1241652">
                  <a:extLst>
                    <a:ext uri="{9D8B030D-6E8A-4147-A177-3AD203B41FA5}">
                      <a16:colId xmlns:a16="http://schemas.microsoft.com/office/drawing/2014/main" val="20004"/>
                    </a:ext>
                  </a:extLst>
                </a:gridCol>
                <a:gridCol w="1241651">
                  <a:extLst>
                    <a:ext uri="{9D8B030D-6E8A-4147-A177-3AD203B41FA5}">
                      <a16:colId xmlns:a16="http://schemas.microsoft.com/office/drawing/2014/main" val="20005"/>
                    </a:ext>
                  </a:extLst>
                </a:gridCol>
                <a:gridCol w="1241651">
                  <a:extLst>
                    <a:ext uri="{9D8B030D-6E8A-4147-A177-3AD203B41FA5}">
                      <a16:colId xmlns:a16="http://schemas.microsoft.com/office/drawing/2014/main" val="20006"/>
                    </a:ext>
                  </a:extLst>
                </a:gridCol>
              </a:tblGrid>
              <a:tr h="4413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347" marR="90347" marT="46800" marB="46800" anchor="ctr" horzOverflow="overflow">
                    <a:lnL>
                      <a:noFill/>
                    </a:lnL>
                    <a:lnR>
                      <a:noFill/>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ea typeface="MS PGothic" pitchFamily="34" charset="-128"/>
                        </a:rPr>
                        <a:t>Survival Frame (% alive)</a:t>
                      </a:r>
                    </a:p>
                  </a:txBody>
                  <a:tcPr marL="91792" marR="91792" anchor="ctr" horzOverflow="overflow">
                    <a:lnL>
                      <a:noFill/>
                    </a:lnL>
                    <a:lnR>
                      <a:noFill/>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MS PGothic" pitchFamily="34" charset="-128"/>
                      </a:endParaRPr>
                    </a:p>
                  </a:txBody>
                  <a:tcPr marL="91792" marR="91792" anchor="ctr" horzOverflow="overflow">
                    <a:lnL>
                      <a:noFill/>
                    </a:lnL>
                    <a:lnR>
                      <a:noFill/>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ea typeface="MS PGothic" pitchFamily="34" charset="-128"/>
                        </a:rPr>
                        <a:t>Mortality Frame (% dead)</a:t>
                      </a:r>
                    </a:p>
                  </a:txBody>
                  <a:tcPr marL="91792" marR="91792" anchor="ctr" horzOverflow="overflow">
                    <a:lnL>
                      <a:noFill/>
                    </a:lnL>
                    <a:lnR>
                      <a:noFill/>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MS PGothic" pitchFamily="34" charset="-128"/>
                      </a:endParaRPr>
                    </a:p>
                  </a:txBody>
                  <a:tcPr marL="91792" marR="91792" anchor="ctr" horzOverflow="overflow">
                    <a:lnL>
                      <a:noFill/>
                    </a:lnL>
                    <a:lnR>
                      <a:noFill/>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ea typeface="MS PGothic" pitchFamily="34" charset="-128"/>
                        </a:rPr>
                        <a:t>Both Frames</a:t>
                      </a:r>
                    </a:p>
                  </a:txBody>
                  <a:tcPr marL="91792" marR="91792" anchor="ctr" horzOverflow="overflow">
                    <a:lnL>
                      <a:noFill/>
                    </a:lnL>
                    <a:lnR>
                      <a:noFill/>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808080"/>
                        </a:solidFill>
                        <a:effectLst/>
                        <a:latin typeface="Arial" charset="0"/>
                        <a:ea typeface="MS PGothic" pitchFamily="34" charset="-128"/>
                        <a:cs typeface="Arial" charset="0"/>
                      </a:endParaRPr>
                    </a:p>
                  </a:txBody>
                  <a:tcPr marL="91792" marR="91792" anchor="ctr" horzOverflow="overflow">
                    <a:lnL>
                      <a:noFill/>
                    </a:lnL>
                    <a:lnR>
                      <a:noFill/>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413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Treatment Options</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347" marR="90347" marT="46800" marB="46800"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ea typeface="MS PGothic" pitchFamily="34" charset="-128"/>
                          <a:cs typeface="Arial" charset="0"/>
                        </a:rPr>
                        <a:t>Radiation</a:t>
                      </a:r>
                      <a:endParaRPr kumimoji="0" lang="en-US" sz="1200" b="1" i="0" u="none" strike="noStrike" cap="none" normalizeH="0" baseline="0" dirty="0">
                        <a:ln>
                          <a:noFill/>
                        </a:ln>
                        <a:solidFill>
                          <a:schemeClr val="bg1"/>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ea typeface="MS PGothic" pitchFamily="34" charset="-128"/>
                          <a:cs typeface="Arial" charset="0"/>
                        </a:rPr>
                        <a:t>Surgery</a:t>
                      </a:r>
                      <a:endParaRPr kumimoji="0" lang="en-US" sz="1200" b="1" i="0" u="none" strike="noStrike" cap="none" normalizeH="0" baseline="0" dirty="0">
                        <a:ln>
                          <a:noFill/>
                        </a:ln>
                        <a:solidFill>
                          <a:schemeClr val="bg1"/>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ea typeface="MS PGothic" pitchFamily="34" charset="-128"/>
                          <a:cs typeface="Arial" charset="0"/>
                        </a:rPr>
                        <a:t>Radiation</a:t>
                      </a:r>
                      <a:endParaRPr kumimoji="0" lang="en-US" sz="1200" b="1" i="0" u="none" strike="noStrike" cap="none" normalizeH="0" baseline="0" dirty="0">
                        <a:ln>
                          <a:noFill/>
                        </a:ln>
                        <a:solidFill>
                          <a:schemeClr val="bg1"/>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ea typeface="MS PGothic" pitchFamily="34" charset="-128"/>
                          <a:cs typeface="Arial" charset="0"/>
                        </a:rPr>
                        <a:t>Surgery</a:t>
                      </a:r>
                      <a:endParaRPr kumimoji="0" lang="en-US" sz="1200" b="1" i="0" u="none" strike="noStrike" cap="none" normalizeH="0" baseline="0" dirty="0">
                        <a:ln>
                          <a:noFill/>
                        </a:ln>
                        <a:solidFill>
                          <a:schemeClr val="bg1"/>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ea typeface="MS PGothic" pitchFamily="34" charset="-128"/>
                          <a:cs typeface="Arial" charset="0"/>
                        </a:rPr>
                        <a:t>Radiation</a:t>
                      </a:r>
                      <a:endParaRPr kumimoji="0" lang="en-US" sz="1200" b="1" i="0" u="none" strike="noStrike" cap="none" normalizeH="0" baseline="0" dirty="0">
                        <a:ln>
                          <a:noFill/>
                        </a:ln>
                        <a:solidFill>
                          <a:schemeClr val="bg1"/>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ea typeface="MS PGothic" pitchFamily="34" charset="-128"/>
                          <a:cs typeface="Arial" charset="0"/>
                        </a:rPr>
                        <a:t>Surgery</a:t>
                      </a:r>
                      <a:endParaRPr kumimoji="0" lang="en-US" sz="1200" b="1" i="0" u="none" strike="noStrike" cap="none" normalizeH="0" baseline="0" dirty="0">
                        <a:ln>
                          <a:noFill/>
                        </a:ln>
                        <a:solidFill>
                          <a:schemeClr val="bg1"/>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1"/>
                  </a:ext>
                </a:extLst>
              </a:tr>
              <a:tr h="460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After Treatment</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347" marR="90347" marT="46800" marB="46800"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100%</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90%</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0%</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10%</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808080"/>
                        </a:solidFill>
                        <a:effectLst/>
                        <a:latin typeface="Arial" charset="0"/>
                        <a:ea typeface="MS PGothic" pitchFamily="34" charset="-128"/>
                        <a:cs typeface="Arial" charset="0"/>
                      </a:endParaRPr>
                    </a:p>
                  </a:txBody>
                  <a:tcPr marL="91792" marR="91792"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bg2">
                        <a:lumMod val="20000"/>
                        <a:lumOff val="80000"/>
                      </a:schemeClr>
                    </a:solidFill>
                  </a:tcPr>
                </a:tc>
                <a:extLst>
                  <a:ext uri="{0D108BD9-81ED-4DB2-BD59-A6C34878D82A}">
                    <a16:rowId xmlns:a16="http://schemas.microsoft.com/office/drawing/2014/main" val="10002"/>
                  </a:ext>
                </a:extLst>
              </a:tr>
              <a:tr h="460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After 1 Year</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347" marR="90347" marT="46800" marB="46800"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77%</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68%</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23%</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32%</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808080"/>
                        </a:solidFill>
                        <a:effectLst/>
                        <a:latin typeface="Arial" charset="0"/>
                        <a:ea typeface="MS PGothic" pitchFamily="34" charset="-128"/>
                        <a:cs typeface="Arial" charset="0"/>
                      </a:endParaRPr>
                    </a:p>
                  </a:txBody>
                  <a:tcPr marL="91792" marR="91792" anchor="ctr" horzOverflow="overflow">
                    <a:lnL>
                      <a:noFill/>
                    </a:lnL>
                    <a:lnR>
                      <a:noFill/>
                    </a:lnR>
                    <a:lnT>
                      <a:noFill/>
                    </a:lnT>
                    <a:lnB>
                      <a:noFill/>
                    </a:lnB>
                    <a:lnTlToBr>
                      <a:noFill/>
                    </a:lnTlToBr>
                    <a:lnBlToTr>
                      <a:noFill/>
                    </a:lnBlToTr>
                    <a:solidFill>
                      <a:schemeClr val="bg2">
                        <a:lumMod val="20000"/>
                        <a:lumOff val="80000"/>
                      </a:schemeClr>
                    </a:solidFill>
                  </a:tcPr>
                </a:tc>
                <a:extLst>
                  <a:ext uri="{0D108BD9-81ED-4DB2-BD59-A6C34878D82A}">
                    <a16:rowId xmlns:a16="http://schemas.microsoft.com/office/drawing/2014/main" val="10003"/>
                  </a:ext>
                </a:extLst>
              </a:tr>
              <a:tr h="460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After 3 Years</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347" marR="90347" marT="46800" marB="46800"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22%</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34%</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78%</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66%</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808080"/>
                        </a:solidFill>
                        <a:effectLst/>
                        <a:latin typeface="Arial" charset="0"/>
                        <a:ea typeface="MS PGothic" pitchFamily="34" charset="-128"/>
                        <a:cs typeface="Arial" charset="0"/>
                      </a:endParaRPr>
                    </a:p>
                  </a:txBody>
                  <a:tcPr marL="91792" marR="91792" anchor="ctr" horzOverflow="overflow">
                    <a:lnL>
                      <a:noFill/>
                    </a:lnL>
                    <a:lnR>
                      <a:noFill/>
                    </a:lnR>
                    <a:lnT>
                      <a:noFill/>
                    </a:lnT>
                    <a:lnB>
                      <a:noFill/>
                    </a:lnB>
                    <a:lnTlToBr>
                      <a:noFill/>
                    </a:lnTlToBr>
                    <a:lnBlToTr>
                      <a:noFill/>
                    </a:lnBlToTr>
                    <a:solidFill>
                      <a:schemeClr val="bg2">
                        <a:lumMod val="20000"/>
                        <a:lumOff val="80000"/>
                      </a:schemeClr>
                    </a:solidFill>
                  </a:tcPr>
                </a:tc>
                <a:extLst>
                  <a:ext uri="{0D108BD9-81ED-4DB2-BD59-A6C34878D82A}">
                    <a16:rowId xmlns:a16="http://schemas.microsoft.com/office/drawing/2014/main" val="10004"/>
                  </a:ext>
                </a:extLst>
              </a:tr>
              <a:tr h="46037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347" marR="90347" marT="46800" marB="46800" anchor="ctr" horzOverflow="overflow">
                    <a:lnL>
                      <a:noFill/>
                    </a:lnL>
                    <a:lnR>
                      <a:noFill/>
                    </a:lnR>
                    <a:lnT>
                      <a:noFill/>
                    </a:lnT>
                    <a:lnB>
                      <a:noFill/>
                    </a:lnB>
                    <a:lnTlToBr>
                      <a:noFill/>
                    </a:lnTlToBr>
                    <a:lnBlToTr>
                      <a:noFill/>
                    </a:lnBlToTr>
                    <a:solidFill>
                      <a:schemeClr val="bg2">
                        <a:lumMod val="7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2">
                        <a:lumMod val="7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2">
                        <a:lumMod val="7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2">
                        <a:lumMod val="7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2">
                        <a:lumMod val="7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a:noFill/>
                    </a:lnB>
                    <a:lnTlToBr>
                      <a:noFill/>
                    </a:lnTlToBr>
                    <a:lnBlToTr>
                      <a:noFill/>
                    </a:lnBlToTr>
                    <a:solidFill>
                      <a:schemeClr val="bg2">
                        <a:lumMod val="7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808080"/>
                        </a:solidFill>
                        <a:effectLst/>
                        <a:latin typeface="Arial" charset="0"/>
                        <a:ea typeface="MS PGothic" pitchFamily="34" charset="-128"/>
                        <a:cs typeface="Arial" charset="0"/>
                      </a:endParaRPr>
                    </a:p>
                  </a:txBody>
                  <a:tcPr marL="91792" marR="91792" anchor="ctr" horzOverflow="overflow">
                    <a:lnL>
                      <a:noFill/>
                    </a:lnL>
                    <a:lnR>
                      <a:noFill/>
                    </a:lnR>
                    <a:lnT>
                      <a:noFill/>
                    </a:lnT>
                    <a:lnB>
                      <a:noFill/>
                    </a:lnB>
                    <a:lnTlToBr>
                      <a:noFill/>
                    </a:lnTlToBr>
                    <a:lnBlToTr>
                      <a:noFill/>
                    </a:lnBlToTr>
                    <a:solidFill>
                      <a:schemeClr val="bg2">
                        <a:lumMod val="75000"/>
                      </a:schemeClr>
                    </a:solidFill>
                  </a:tcPr>
                </a:tc>
                <a:extLst>
                  <a:ext uri="{0D108BD9-81ED-4DB2-BD59-A6C34878D82A}">
                    <a16:rowId xmlns:a16="http://schemas.microsoft.com/office/drawing/2014/main" val="10005"/>
                  </a:ext>
                </a:extLst>
              </a:tr>
              <a:tr h="460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 Choosing</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347" marR="90347" marT="46800" marB="46800" anchor="ctr" horzOverflow="overflow">
                    <a:lnL>
                      <a:noFill/>
                    </a:lnL>
                    <a:lnR>
                      <a:noFill/>
                    </a:lnR>
                    <a:lnT>
                      <a:noFill/>
                    </a:lnT>
                    <a:lnB w="9525"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808080"/>
                          </a:solidFill>
                          <a:effectLst/>
                          <a:latin typeface="Arial" charset="0"/>
                          <a:ea typeface="MS PGothic" pitchFamily="34" charset="-128"/>
                          <a:cs typeface="Arial" charset="0"/>
                        </a:rPr>
                        <a:t>18%</a:t>
                      </a:r>
                      <a:endParaRPr kumimoji="0" lang="en-US" sz="1200" b="1"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w="9525"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808080"/>
                          </a:solidFill>
                          <a:effectLst/>
                          <a:latin typeface="Arial" charset="0"/>
                          <a:ea typeface="MS PGothic" pitchFamily="34" charset="-128"/>
                          <a:cs typeface="Arial" charset="0"/>
                        </a:rPr>
                        <a:t>82%</a:t>
                      </a:r>
                      <a:endParaRPr kumimoji="0" lang="en-US" sz="1200" b="1"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808080"/>
                          </a:solidFill>
                          <a:effectLst/>
                          <a:latin typeface="Arial" charset="0"/>
                          <a:ea typeface="MS PGothic" pitchFamily="34" charset="-128"/>
                          <a:cs typeface="Arial" charset="0"/>
                        </a:rPr>
                        <a:t>46%</a:t>
                      </a:r>
                      <a:endParaRPr kumimoji="0" lang="en-US" sz="1200" b="1"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w="9525"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808080"/>
                          </a:solidFill>
                          <a:effectLst/>
                          <a:latin typeface="Arial" charset="0"/>
                          <a:ea typeface="MS PGothic" pitchFamily="34" charset="-128"/>
                          <a:cs typeface="Arial" charset="0"/>
                        </a:rPr>
                        <a:t>54%</a:t>
                      </a:r>
                      <a:endParaRPr kumimoji="0" lang="en-US" sz="1200" b="1"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808080"/>
                          </a:solidFill>
                          <a:effectLst/>
                          <a:latin typeface="Arial" charset="0"/>
                          <a:ea typeface="MS PGothic" pitchFamily="34" charset="-128"/>
                          <a:cs typeface="Arial" charset="0"/>
                        </a:rPr>
                        <a:t>40%</a:t>
                      </a:r>
                      <a:endParaRPr kumimoji="0" lang="en-US" sz="1200" b="1" i="0" u="none" strike="noStrike" cap="none" normalizeH="0" baseline="0" dirty="0">
                        <a:ln>
                          <a:noFill/>
                        </a:ln>
                        <a:solidFill>
                          <a:srgbClr val="808080"/>
                        </a:solidFill>
                        <a:effectLst/>
                        <a:latin typeface="Arial" charset="0"/>
                        <a:ea typeface="MS PGothic" pitchFamily="34" charset="-128"/>
                      </a:endParaRPr>
                    </a:p>
                  </a:txBody>
                  <a:tcPr marL="91792" marR="91792" anchor="ctr" horzOverflow="overflow">
                    <a:lnL>
                      <a:noFill/>
                    </a:lnL>
                    <a:lnR>
                      <a:noFill/>
                    </a:lnR>
                    <a:lnT>
                      <a:noFill/>
                    </a:lnT>
                    <a:lnB w="9525"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kern="1200" cap="none" normalizeH="0" baseline="0" dirty="0">
                          <a:ln>
                            <a:noFill/>
                          </a:ln>
                          <a:solidFill>
                            <a:srgbClr val="808080"/>
                          </a:solidFill>
                          <a:effectLst/>
                          <a:latin typeface="Arial" charset="0"/>
                          <a:ea typeface="MS PGothic" pitchFamily="34" charset="-128"/>
                          <a:cs typeface="Arial" charset="0"/>
                        </a:rPr>
                        <a:t>60%</a:t>
                      </a:r>
                    </a:p>
                  </a:txBody>
                  <a:tcPr marL="91792" marR="91792" anchor="ctr" horzOverflow="overflow">
                    <a:lnL>
                      <a:noFill/>
                    </a:lnL>
                    <a:lnR>
                      <a:noFill/>
                    </a:lnR>
                    <a:lnT>
                      <a:noFill/>
                    </a:lnT>
                    <a:lnB w="9525" cap="flat" cmpd="sng" algn="ctr">
                      <a:no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2191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2)">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0" y="1308099"/>
            <a:ext cx="8785225" cy="4765675"/>
          </a:xfrm>
        </p:spPr>
        <p:txBody>
          <a:bodyPr wrap="square"/>
          <a:lstStyle/>
          <a:p>
            <a:r>
              <a:rPr lang="en-US" sz="1800" dirty="0"/>
              <a:t>In what order are your plans listed?</a:t>
            </a:r>
          </a:p>
          <a:p>
            <a:r>
              <a:rPr lang="en-US" sz="1800" dirty="0"/>
              <a:t>What are the plans called?</a:t>
            </a:r>
          </a:p>
          <a:p>
            <a:pPr lvl="1"/>
            <a:r>
              <a:rPr lang="en-US" sz="1800" dirty="0"/>
              <a:t>Beware of names like “premium” and “value”</a:t>
            </a:r>
          </a:p>
        </p:txBody>
      </p:sp>
      <p:sp>
        <p:nvSpPr>
          <p:cNvPr id="4" name="Rectangle 2"/>
          <p:cNvSpPr txBox="1">
            <a:spLocks noChangeArrowheads="1"/>
          </p:cNvSpPr>
          <p:nvPr/>
        </p:nvSpPr>
        <p:spPr>
          <a:xfrm>
            <a:off x="392884" y="428380"/>
            <a:ext cx="8690400" cy="691200"/>
          </a:xfrm>
          <a:prstGeom prst="rect">
            <a:avLst/>
          </a:prstGeom>
        </p:spPr>
        <p:txBody>
          <a:bodyPr vert="horz" wrap="square" lIns="0" tIns="0" rIns="0" bIns="0" rtlCol="0" anchor="t" anchorCtr="0">
            <a:normAutofit fontScale="97500"/>
          </a:bodyPr>
          <a:lstStyle>
            <a:lvl1pPr algn="l" defTabSz="914400" rtl="0" eaLnBrk="1" latinLnBrk="0" hangingPunct="1">
              <a:lnSpc>
                <a:spcPct val="100000"/>
              </a:lnSpc>
              <a:spcBef>
                <a:spcPct val="0"/>
              </a:spcBef>
              <a:buNone/>
              <a:defRPr sz="1800" b="1" kern="1200" cap="all" spc="400">
                <a:solidFill>
                  <a:schemeClr val="accent2"/>
                </a:solidFill>
                <a:latin typeface="Arial" pitchFamily="34" charset="0"/>
                <a:ea typeface="+mj-ea"/>
                <a:cs typeface="Arial" pitchFamily="34" charset="0"/>
              </a:defRPr>
            </a:lvl1pPr>
          </a:lstStyle>
          <a:p>
            <a:r>
              <a:rPr lang="en-GB" dirty="0"/>
              <a:t>Framing effects</a:t>
            </a:r>
          </a:p>
          <a:p>
            <a:r>
              <a:rPr lang="en-GB" altLang="en-US" dirty="0">
                <a:solidFill>
                  <a:schemeClr val="tx2"/>
                </a:solidFill>
              </a:rPr>
              <a:t>…so what do we do?</a:t>
            </a:r>
            <a:endParaRPr lang="en-US" altLang="en-US" dirty="0">
              <a:solidFill>
                <a:schemeClr val="tx2"/>
              </a:solidFill>
            </a:endParaRPr>
          </a:p>
        </p:txBody>
      </p:sp>
    </p:spTree>
    <p:extLst>
      <p:ext uri="{BB962C8B-B14F-4D97-AF65-F5344CB8AC3E}">
        <p14:creationId xmlns:p14="http://schemas.microsoft.com/office/powerpoint/2010/main" val="210014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10" name="MMC_SectionShape"/>
          <p:cNvGrpSpPr/>
          <p:nvPr>
            <p:custDataLst>
              <p:tags r:id="rId3"/>
            </p:custDataLst>
          </p:nvPr>
        </p:nvGrpSpPr>
        <p:grpSpPr bwMode="invGray">
          <a:xfrm>
            <a:off x="0" y="0"/>
            <a:ext cx="9601200" cy="6134100"/>
            <a:chOff x="0" y="0"/>
            <a:chExt cx="9601200" cy="6134100"/>
          </a:xfrm>
        </p:grpSpPr>
        <p:sp>
          <p:nvSpPr>
            <p:cNvPr id="2" name="CoverAnchorTriangle1"/>
            <p:cNvSpPr/>
            <p:nvPr/>
          </p:nvSpPr>
          <p:spPr bwMode="invGray">
            <a:xfrm>
              <a:off x="0" y="0"/>
              <a:ext cx="1409700" cy="1219200"/>
            </a:xfrm>
            <a:prstGeom prst="triangle">
              <a:avLst/>
            </a:prstGeom>
            <a:noFill/>
            <a:ln w="1270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3" name="CoverAnchorTriangle2"/>
            <p:cNvSpPr/>
            <p:nvPr/>
          </p:nvSpPr>
          <p:spPr bwMode="invGray">
            <a:xfrm>
              <a:off x="0" y="4914900"/>
              <a:ext cx="1409700" cy="1219200"/>
            </a:xfrm>
            <a:prstGeom prst="triangle">
              <a:avLst/>
            </a:prstGeom>
            <a:noFill/>
            <a:ln w="1270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4" name="CoverAnchorTriangle3"/>
            <p:cNvSpPr/>
            <p:nvPr/>
          </p:nvSpPr>
          <p:spPr bwMode="invGray">
            <a:xfrm>
              <a:off x="8191500" y="0"/>
              <a:ext cx="1409700" cy="1219200"/>
            </a:xfrm>
            <a:prstGeom prst="triangle">
              <a:avLst/>
            </a:prstGeom>
            <a:noFill/>
            <a:ln w="1270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5" name="CoverAnchorTriangle4"/>
            <p:cNvSpPr/>
            <p:nvPr/>
          </p:nvSpPr>
          <p:spPr bwMode="invGray">
            <a:xfrm>
              <a:off x="8191500" y="4914900"/>
              <a:ext cx="1409700" cy="1219200"/>
            </a:xfrm>
            <a:prstGeom prst="triangle">
              <a:avLst/>
            </a:prstGeom>
            <a:noFill/>
            <a:ln w="1270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6" name="CoverTriangle1"/>
            <p:cNvSpPr/>
            <p:nvPr/>
          </p:nvSpPr>
          <p:spPr bwMode="invGray">
            <a:xfrm flipV="1">
              <a:off x="6076950" y="4914900"/>
              <a:ext cx="1409700" cy="1219200"/>
            </a:xfrm>
            <a:prstGeom prst="triangle">
              <a:avLst/>
            </a:prstGeom>
            <a:solidFill>
              <a:schemeClr val="accent3"/>
            </a:solidFill>
            <a:ln w="12700" cap="flat" cmpd="sng" algn="ctr">
              <a:noFill/>
              <a:prstDash val="solid"/>
            </a:ln>
            <a:effectLst/>
            <a:extLs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7" name="CoverTriangle2"/>
            <p:cNvSpPr/>
            <p:nvPr/>
          </p:nvSpPr>
          <p:spPr bwMode="invGray">
            <a:xfrm>
              <a:off x="6076950" y="3695700"/>
              <a:ext cx="1409700" cy="1219200"/>
            </a:xfrm>
            <a:prstGeom prst="triangle">
              <a:avLst/>
            </a:prstGeom>
            <a:solidFill>
              <a:srgbClr val="D9D9D9"/>
            </a:solidFill>
            <a:ln w="12700" cap="flat" cmpd="sng" algn="ctr">
              <a:noFill/>
              <a:prstDash val="solid"/>
            </a:ln>
            <a:effectLst/>
            <a:extLs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8" name="CoverTriangle3"/>
            <p:cNvSpPr/>
            <p:nvPr/>
          </p:nvSpPr>
          <p:spPr bwMode="invGray">
            <a:xfrm flipV="1">
              <a:off x="5372100" y="3695700"/>
              <a:ext cx="1409700" cy="1219200"/>
            </a:xfrm>
            <a:prstGeom prst="triangle">
              <a:avLst/>
            </a:prstGeom>
            <a:solidFill>
              <a:schemeClr val="accent4"/>
            </a:solidFill>
            <a:ln w="12700" cap="flat" cmpd="sng" algn="ctr">
              <a:noFill/>
              <a:prstDash val="solid"/>
            </a:ln>
            <a:effectLst/>
            <a:extLs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9" name="CoverTriangle4"/>
            <p:cNvSpPr/>
            <p:nvPr/>
          </p:nvSpPr>
          <p:spPr bwMode="invGray">
            <a:xfrm>
              <a:off x="8191500" y="2476500"/>
              <a:ext cx="1409700" cy="1219200"/>
            </a:xfrm>
            <a:prstGeom prst="triangle">
              <a:avLst/>
            </a:prstGeom>
            <a:solidFill>
              <a:schemeClr val="accent1"/>
            </a:solidFill>
            <a:ln w="12700" cap="flat" cmpd="sng" algn="ctr">
              <a:noFill/>
              <a:prstDash val="solid"/>
            </a:ln>
            <a:effectLst/>
            <a:extLs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grpSp>
      <p:sp>
        <p:nvSpPr>
          <p:cNvPr id="11" name="MMCOA_SectionTitle"/>
          <p:cNvSpPr txBox="1"/>
          <p:nvPr/>
        </p:nvSpPr>
        <p:spPr bwMode="invGray">
          <a:xfrm>
            <a:off x="412751" y="2488985"/>
            <a:ext cx="6003587" cy="637849"/>
          </a:xfrm>
          <a:prstGeom prst="rect">
            <a:avLst/>
          </a:prstGeom>
          <a:noFill/>
        </p:spPr>
        <p:txBody>
          <a:bodyPr vert="horz" wrap="square" lIns="0" tIns="72000" rIns="72000" bIns="72000" rtlCol="0" anchor="b">
            <a:spAutoFit/>
          </a:bodyPr>
          <a:lstStyle/>
          <a:p>
            <a:r>
              <a:rPr lang="en-US" sz="3200" b="1" cap="all" spc="400" dirty="0">
                <a:solidFill>
                  <a:srgbClr val="FFFFFF"/>
                </a:solidFill>
                <a:latin typeface="Arial"/>
              </a:rPr>
              <a:t>Search cost</a:t>
            </a:r>
          </a:p>
        </p:txBody>
      </p:sp>
    </p:spTree>
    <p:custDataLst>
      <p:tags r:id="rId2"/>
    </p:custDataLst>
    <p:extLst>
      <p:ext uri="{BB962C8B-B14F-4D97-AF65-F5344CB8AC3E}">
        <p14:creationId xmlns:p14="http://schemas.microsoft.com/office/powerpoint/2010/main" val="276701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38843" y="254000"/>
            <a:ext cx="8955988" cy="6127946"/>
          </a:xfrm>
          <a:prstGeom prst="rect">
            <a:avLst/>
          </a:prstGeom>
        </p:spPr>
      </p:pic>
    </p:spTree>
    <p:extLst>
      <p:ext uri="{BB962C8B-B14F-4D97-AF65-F5344CB8AC3E}">
        <p14:creationId xmlns:p14="http://schemas.microsoft.com/office/powerpoint/2010/main" val="3250663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0" y="1308099"/>
            <a:ext cx="8785225" cy="4765675"/>
          </a:xfrm>
        </p:spPr>
        <p:txBody>
          <a:bodyPr wrap="square"/>
          <a:lstStyle/>
          <a:p>
            <a:r>
              <a:rPr lang="en-US" dirty="0"/>
              <a:t>The time and effort it takes for someone to try to make the optimal decision can be considered a cost</a:t>
            </a:r>
          </a:p>
          <a:p>
            <a:pPr lvl="1"/>
            <a:r>
              <a:rPr lang="en-US" dirty="0"/>
              <a:t>From this perspective, we want our decisions to come as cheaply as possible, otherwise people will give up or revert back to the status quo</a:t>
            </a:r>
          </a:p>
          <a:p>
            <a:r>
              <a:rPr lang="en-US" dirty="0"/>
              <a:t>“Law of small numbers”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So in general, we should consider “cognitive effort” as something to avoid presenting at open enrollment</a:t>
            </a:r>
          </a:p>
        </p:txBody>
      </p:sp>
      <p:sp>
        <p:nvSpPr>
          <p:cNvPr id="4" name="Rectangle 2"/>
          <p:cNvSpPr txBox="1">
            <a:spLocks noChangeArrowheads="1"/>
          </p:cNvSpPr>
          <p:nvPr/>
        </p:nvSpPr>
        <p:spPr>
          <a:xfrm>
            <a:off x="402311" y="428380"/>
            <a:ext cx="8690400" cy="691200"/>
          </a:xfrm>
          <a:prstGeom prst="rect">
            <a:avLst/>
          </a:prstGeom>
        </p:spPr>
        <p:txBody>
          <a:bodyPr vert="horz" wrap="square" lIns="0" tIns="0" rIns="0" bIns="0" rtlCol="0" anchor="t" anchorCtr="0">
            <a:normAutofit fontScale="97500"/>
          </a:bodyPr>
          <a:lstStyle>
            <a:lvl1pPr algn="l" defTabSz="914400" rtl="0" eaLnBrk="1" latinLnBrk="0" hangingPunct="1">
              <a:lnSpc>
                <a:spcPct val="100000"/>
              </a:lnSpc>
              <a:spcBef>
                <a:spcPct val="0"/>
              </a:spcBef>
              <a:buNone/>
              <a:defRPr sz="1800" b="1" kern="1200" cap="all" spc="400">
                <a:solidFill>
                  <a:schemeClr val="accent2"/>
                </a:solidFill>
                <a:latin typeface="Arial" pitchFamily="34" charset="0"/>
                <a:ea typeface="+mj-ea"/>
                <a:cs typeface="Arial" pitchFamily="34" charset="0"/>
              </a:defRPr>
            </a:lvl1pPr>
          </a:lstStyle>
          <a:p>
            <a:r>
              <a:rPr lang="en-GB" dirty="0"/>
              <a:t>Search cost</a:t>
            </a:r>
          </a:p>
          <a:p>
            <a:r>
              <a:rPr lang="en-GB" altLang="en-US" dirty="0">
                <a:solidFill>
                  <a:schemeClr val="tx2"/>
                </a:solidFill>
              </a:rPr>
              <a:t>Don’t make people think too hard</a:t>
            </a:r>
            <a:endParaRPr lang="en-US" altLang="en-US" dirty="0">
              <a:solidFill>
                <a:schemeClr val="tx2"/>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58" y="2599293"/>
            <a:ext cx="3775371" cy="2516914"/>
          </a:xfrm>
          <a:prstGeom prst="rect">
            <a:avLst/>
          </a:prstGeom>
        </p:spPr>
      </p:pic>
      <p:cxnSp>
        <p:nvCxnSpPr>
          <p:cNvPr id="5" name="Straight Arrow Connector 4"/>
          <p:cNvCxnSpPr/>
          <p:nvPr/>
        </p:nvCxnSpPr>
        <p:spPr>
          <a:xfrm>
            <a:off x="4329460" y="3743841"/>
            <a:ext cx="798394" cy="0"/>
          </a:xfrm>
          <a:prstGeom prst="straightConnector1">
            <a:avLst/>
          </a:prstGeom>
          <a:ln w="38100" cmpd="sng">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Mason-Shea\Desktop\640x640_526244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0684" y="2649354"/>
            <a:ext cx="3238223" cy="2416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09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500"/>
                            </p:stCondLst>
                            <p:childTnLst>
                              <p:par>
                                <p:cTn id="29" presetID="6" presetClass="entr" presetSubtype="16"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circle(in)">
                                      <p:cBhvr>
                                        <p:cTn id="31" dur="20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wipe(left)">
                                      <p:cBhvr>
                                        <p:cTn id="36"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0" y="1308099"/>
            <a:ext cx="8785225" cy="4765675"/>
          </a:xfrm>
        </p:spPr>
        <p:txBody>
          <a:bodyPr wrap="square"/>
          <a:lstStyle/>
          <a:p>
            <a:r>
              <a:rPr lang="en-US" sz="1600" dirty="0"/>
              <a:t>Open enrollment materials that are summarized in one spot are great</a:t>
            </a:r>
          </a:p>
          <a:p>
            <a:pPr lvl="1"/>
            <a:r>
              <a:rPr lang="en-US" sz="1600" dirty="0"/>
              <a:t>Searchable/clickable could be even better</a:t>
            </a:r>
          </a:p>
          <a:p>
            <a:pPr marL="226800" lvl="1" indent="0">
              <a:buNone/>
            </a:pPr>
            <a:endParaRPr lang="en-US" sz="1600" dirty="0"/>
          </a:p>
          <a:p>
            <a:pPr marL="226800" lvl="1" indent="0">
              <a:buNone/>
            </a:pPr>
            <a:endParaRPr lang="en-US" sz="1600" dirty="0"/>
          </a:p>
        </p:txBody>
      </p:sp>
      <p:sp>
        <p:nvSpPr>
          <p:cNvPr id="4" name="Rectangle 2"/>
          <p:cNvSpPr txBox="1">
            <a:spLocks noChangeArrowheads="1"/>
          </p:cNvSpPr>
          <p:nvPr/>
        </p:nvSpPr>
        <p:spPr>
          <a:xfrm>
            <a:off x="402311" y="428380"/>
            <a:ext cx="8690400" cy="691200"/>
          </a:xfrm>
          <a:prstGeom prst="rect">
            <a:avLst/>
          </a:prstGeom>
        </p:spPr>
        <p:txBody>
          <a:bodyPr vert="horz" wrap="square" lIns="0" tIns="0" rIns="0" bIns="0" rtlCol="0" anchor="t" anchorCtr="0">
            <a:normAutofit fontScale="97500"/>
          </a:bodyPr>
          <a:lstStyle>
            <a:lvl1pPr algn="l" defTabSz="914400" rtl="0" eaLnBrk="1" latinLnBrk="0" hangingPunct="1">
              <a:lnSpc>
                <a:spcPct val="100000"/>
              </a:lnSpc>
              <a:spcBef>
                <a:spcPct val="0"/>
              </a:spcBef>
              <a:buNone/>
              <a:defRPr sz="1800" b="1" kern="1200" cap="all" spc="400">
                <a:solidFill>
                  <a:schemeClr val="accent2"/>
                </a:solidFill>
                <a:latin typeface="Arial" pitchFamily="34" charset="0"/>
                <a:ea typeface="+mj-ea"/>
                <a:cs typeface="Arial" pitchFamily="34" charset="0"/>
              </a:defRPr>
            </a:lvl1pPr>
          </a:lstStyle>
          <a:p>
            <a:r>
              <a:rPr lang="en-GB" dirty="0"/>
              <a:t>Search cost</a:t>
            </a:r>
          </a:p>
          <a:p>
            <a:r>
              <a:rPr lang="en-GB" altLang="en-US" dirty="0">
                <a:solidFill>
                  <a:schemeClr val="tx2"/>
                </a:solidFill>
              </a:rPr>
              <a:t>…so what do we do?</a:t>
            </a:r>
            <a:endParaRPr lang="en-US" altLang="en-US" dirty="0">
              <a:solidFill>
                <a:schemeClr val="tx2"/>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457" y="2157062"/>
            <a:ext cx="1766663" cy="2286000"/>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2227" y="2812349"/>
            <a:ext cx="1754372" cy="2286000"/>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6"/>
          <a:stretch>
            <a:fillRect/>
          </a:stretch>
        </p:blipFill>
        <p:spPr>
          <a:xfrm>
            <a:off x="3493731" y="2065622"/>
            <a:ext cx="3081261" cy="2377440"/>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7"/>
          <a:stretch>
            <a:fillRect/>
          </a:stretch>
        </p:blipFill>
        <p:spPr>
          <a:xfrm>
            <a:off x="6427593" y="2329557"/>
            <a:ext cx="3081260" cy="2377440"/>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8"/>
          <a:stretch>
            <a:fillRect/>
          </a:stretch>
        </p:blipFill>
        <p:spPr>
          <a:xfrm>
            <a:off x="4690223" y="4079877"/>
            <a:ext cx="3258266" cy="1920240"/>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6270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10" name="MMC_SectionShape"/>
          <p:cNvGrpSpPr/>
          <p:nvPr>
            <p:custDataLst>
              <p:tags r:id="rId3"/>
            </p:custDataLst>
          </p:nvPr>
        </p:nvGrpSpPr>
        <p:grpSpPr bwMode="invGray">
          <a:xfrm>
            <a:off x="0" y="0"/>
            <a:ext cx="9601200" cy="6134100"/>
            <a:chOff x="0" y="0"/>
            <a:chExt cx="9601200" cy="6134100"/>
          </a:xfrm>
        </p:grpSpPr>
        <p:sp>
          <p:nvSpPr>
            <p:cNvPr id="2" name="CoverAnchorTriangle1"/>
            <p:cNvSpPr/>
            <p:nvPr/>
          </p:nvSpPr>
          <p:spPr bwMode="invGray">
            <a:xfrm>
              <a:off x="0" y="0"/>
              <a:ext cx="1409700" cy="1219200"/>
            </a:xfrm>
            <a:prstGeom prst="triangle">
              <a:avLst/>
            </a:prstGeom>
            <a:noFill/>
            <a:ln w="1270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3" name="CoverAnchorTriangle2"/>
            <p:cNvSpPr/>
            <p:nvPr/>
          </p:nvSpPr>
          <p:spPr bwMode="invGray">
            <a:xfrm>
              <a:off x="0" y="4914900"/>
              <a:ext cx="1409700" cy="1219200"/>
            </a:xfrm>
            <a:prstGeom prst="triangle">
              <a:avLst/>
            </a:prstGeom>
            <a:noFill/>
            <a:ln w="1270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4" name="CoverAnchorTriangle3"/>
            <p:cNvSpPr/>
            <p:nvPr/>
          </p:nvSpPr>
          <p:spPr bwMode="invGray">
            <a:xfrm>
              <a:off x="8191500" y="0"/>
              <a:ext cx="1409700" cy="1219200"/>
            </a:xfrm>
            <a:prstGeom prst="triangle">
              <a:avLst/>
            </a:prstGeom>
            <a:noFill/>
            <a:ln w="1270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5" name="CoverAnchorTriangle4"/>
            <p:cNvSpPr/>
            <p:nvPr/>
          </p:nvSpPr>
          <p:spPr bwMode="invGray">
            <a:xfrm>
              <a:off x="8191500" y="4914900"/>
              <a:ext cx="1409700" cy="1219200"/>
            </a:xfrm>
            <a:prstGeom prst="triangle">
              <a:avLst/>
            </a:prstGeom>
            <a:noFill/>
            <a:ln w="1270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6" name="CoverTriangle1"/>
            <p:cNvSpPr/>
            <p:nvPr/>
          </p:nvSpPr>
          <p:spPr bwMode="invGray">
            <a:xfrm flipV="1">
              <a:off x="6076950" y="4914900"/>
              <a:ext cx="1409700" cy="1219200"/>
            </a:xfrm>
            <a:prstGeom prst="triangle">
              <a:avLst/>
            </a:prstGeom>
            <a:solidFill>
              <a:schemeClr val="accent3"/>
            </a:solidFill>
            <a:ln w="12700" cap="flat" cmpd="sng" algn="ctr">
              <a:noFill/>
              <a:prstDash val="solid"/>
            </a:ln>
            <a:effectLst/>
            <a:extLs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7" name="CoverTriangle2"/>
            <p:cNvSpPr/>
            <p:nvPr/>
          </p:nvSpPr>
          <p:spPr bwMode="invGray">
            <a:xfrm>
              <a:off x="6076950" y="3695700"/>
              <a:ext cx="1409700" cy="1219200"/>
            </a:xfrm>
            <a:prstGeom prst="triangle">
              <a:avLst/>
            </a:prstGeom>
            <a:solidFill>
              <a:srgbClr val="D9D9D9"/>
            </a:solidFill>
            <a:ln w="12700" cap="flat" cmpd="sng" algn="ctr">
              <a:noFill/>
              <a:prstDash val="solid"/>
            </a:ln>
            <a:effectLst/>
            <a:extLs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8" name="CoverTriangle3"/>
            <p:cNvSpPr/>
            <p:nvPr/>
          </p:nvSpPr>
          <p:spPr bwMode="invGray">
            <a:xfrm flipV="1">
              <a:off x="5372100" y="3695700"/>
              <a:ext cx="1409700" cy="1219200"/>
            </a:xfrm>
            <a:prstGeom prst="triangle">
              <a:avLst/>
            </a:prstGeom>
            <a:solidFill>
              <a:schemeClr val="accent4"/>
            </a:solidFill>
            <a:ln w="12700" cap="flat" cmpd="sng" algn="ctr">
              <a:noFill/>
              <a:prstDash val="solid"/>
            </a:ln>
            <a:effectLst/>
            <a:extLs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9" name="CoverTriangle4"/>
            <p:cNvSpPr/>
            <p:nvPr/>
          </p:nvSpPr>
          <p:spPr bwMode="invGray">
            <a:xfrm>
              <a:off x="8191500" y="2476500"/>
              <a:ext cx="1409700" cy="1219200"/>
            </a:xfrm>
            <a:prstGeom prst="triangle">
              <a:avLst/>
            </a:prstGeom>
            <a:solidFill>
              <a:schemeClr val="accent1"/>
            </a:solidFill>
            <a:ln w="12700" cap="flat" cmpd="sng" algn="ctr">
              <a:noFill/>
              <a:prstDash val="solid"/>
            </a:ln>
            <a:effectLst/>
            <a:extLs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grpSp>
      <p:sp>
        <p:nvSpPr>
          <p:cNvPr id="11" name="MMCOA_SectionTitle"/>
          <p:cNvSpPr txBox="1"/>
          <p:nvPr/>
        </p:nvSpPr>
        <p:spPr bwMode="invGray">
          <a:xfrm>
            <a:off x="412751" y="1504100"/>
            <a:ext cx="6003587" cy="1622734"/>
          </a:xfrm>
          <a:prstGeom prst="rect">
            <a:avLst/>
          </a:prstGeom>
          <a:noFill/>
        </p:spPr>
        <p:txBody>
          <a:bodyPr vert="horz" wrap="square" lIns="0" tIns="72000" rIns="72000" bIns="72000" rtlCol="0" anchor="b">
            <a:spAutoFit/>
          </a:bodyPr>
          <a:lstStyle/>
          <a:p>
            <a:r>
              <a:rPr lang="en-US" sz="3200" b="1" cap="all" spc="400" dirty="0">
                <a:solidFill>
                  <a:srgbClr val="FFFFFF"/>
                </a:solidFill>
                <a:latin typeface="Arial"/>
              </a:rPr>
              <a:t>Optimized open enrollment experience</a:t>
            </a:r>
          </a:p>
        </p:txBody>
      </p:sp>
      <p:sp>
        <p:nvSpPr>
          <p:cNvPr id="12" name="MMCOA_SectionSubTitle"/>
          <p:cNvSpPr txBox="1"/>
          <p:nvPr/>
        </p:nvSpPr>
        <p:spPr>
          <a:xfrm>
            <a:off x="412750" y="3135581"/>
            <a:ext cx="6003587" cy="637849"/>
          </a:xfrm>
          <a:prstGeom prst="rect">
            <a:avLst/>
          </a:prstGeom>
          <a:noFill/>
        </p:spPr>
        <p:txBody>
          <a:bodyPr vert="horz" wrap="square" lIns="0" tIns="72000" rIns="72000" bIns="72000" rtlCol="0">
            <a:spAutoFit/>
          </a:bodyPr>
          <a:lstStyle/>
          <a:p>
            <a:pPr>
              <a:spcBef>
                <a:spcPct val="1400000"/>
              </a:spcBef>
            </a:pPr>
            <a:r>
              <a:rPr lang="en-US" sz="3200" cap="all" spc="400" dirty="0">
                <a:solidFill>
                  <a:schemeClr val="accent1"/>
                </a:solidFill>
                <a:latin typeface="Arial"/>
              </a:rPr>
              <a:t>A case study</a:t>
            </a:r>
          </a:p>
        </p:txBody>
      </p:sp>
    </p:spTree>
    <p:custDataLst>
      <p:tags r:id="rId2"/>
    </p:custDataLst>
    <p:extLst>
      <p:ext uri="{BB962C8B-B14F-4D97-AF65-F5344CB8AC3E}">
        <p14:creationId xmlns:p14="http://schemas.microsoft.com/office/powerpoint/2010/main" val="1374101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0" y="1308099"/>
            <a:ext cx="8785225" cy="4765675"/>
          </a:xfrm>
        </p:spPr>
        <p:txBody>
          <a:bodyPr wrap="square"/>
          <a:lstStyle/>
          <a:p>
            <a:r>
              <a:rPr lang="en-US" sz="1800" dirty="0"/>
              <a:t>Nudges</a:t>
            </a:r>
          </a:p>
          <a:p>
            <a:r>
              <a:rPr lang="en-US" sz="1800" dirty="0"/>
              <a:t>No defaults, or smart defaults</a:t>
            </a:r>
          </a:p>
          <a:p>
            <a:r>
              <a:rPr lang="en-US" sz="1800" dirty="0"/>
              <a:t>Links or in-site videos or brief descriptive definitions</a:t>
            </a:r>
          </a:p>
          <a:p>
            <a:r>
              <a:rPr lang="en-US" sz="1800" dirty="0"/>
              <a:t>OOP Calculator, or simple examples of plan cost sharing</a:t>
            </a:r>
          </a:p>
          <a:p>
            <a:r>
              <a:rPr lang="en-US" sz="1800" dirty="0"/>
              <a:t>Ability to sort and filter, where applicable</a:t>
            </a:r>
          </a:p>
          <a:p>
            <a:endParaRPr lang="en-US" sz="1800" dirty="0"/>
          </a:p>
          <a:p>
            <a:endParaRPr lang="en-US" sz="1800" dirty="0"/>
          </a:p>
          <a:p>
            <a:r>
              <a:rPr lang="en-US" sz="1800" dirty="0"/>
              <a:t>And now….an example</a:t>
            </a:r>
          </a:p>
        </p:txBody>
      </p:sp>
      <p:sp>
        <p:nvSpPr>
          <p:cNvPr id="4" name="Rectangle 2"/>
          <p:cNvSpPr txBox="1">
            <a:spLocks noChangeArrowheads="1"/>
          </p:cNvSpPr>
          <p:nvPr/>
        </p:nvSpPr>
        <p:spPr>
          <a:xfrm>
            <a:off x="402311" y="428380"/>
            <a:ext cx="8690400" cy="691200"/>
          </a:xfrm>
          <a:prstGeom prst="rect">
            <a:avLst/>
          </a:prstGeom>
        </p:spPr>
        <p:txBody>
          <a:bodyPr vert="horz" wrap="square" lIns="0" tIns="0" rIns="0" bIns="0" rtlCol="0" anchor="t" anchorCtr="0">
            <a:normAutofit fontScale="97500"/>
          </a:bodyPr>
          <a:lstStyle>
            <a:lvl1pPr algn="l" defTabSz="914400" rtl="0" eaLnBrk="1" latinLnBrk="0" hangingPunct="1">
              <a:lnSpc>
                <a:spcPct val="100000"/>
              </a:lnSpc>
              <a:spcBef>
                <a:spcPct val="0"/>
              </a:spcBef>
              <a:buNone/>
              <a:defRPr sz="1800" b="1" kern="1200" cap="all" spc="400">
                <a:solidFill>
                  <a:schemeClr val="accent2"/>
                </a:solidFill>
                <a:latin typeface="Arial" pitchFamily="34" charset="0"/>
                <a:ea typeface="+mj-ea"/>
                <a:cs typeface="Arial" pitchFamily="34" charset="0"/>
              </a:defRPr>
            </a:lvl1pPr>
          </a:lstStyle>
          <a:p>
            <a:r>
              <a:rPr lang="en-GB" dirty="0"/>
              <a:t>Optimized enrollment experience</a:t>
            </a:r>
          </a:p>
          <a:p>
            <a:r>
              <a:rPr lang="en-GB" altLang="en-US" dirty="0">
                <a:solidFill>
                  <a:schemeClr val="tx2"/>
                </a:solidFill>
              </a:rPr>
              <a:t>What does it look like?</a:t>
            </a:r>
            <a:endParaRPr lang="en-US" altLang="en-US" dirty="0">
              <a:solidFill>
                <a:schemeClr val="tx2"/>
              </a:solidFill>
            </a:endParaRPr>
          </a:p>
        </p:txBody>
      </p:sp>
    </p:spTree>
    <p:extLst>
      <p:ext uri="{BB962C8B-B14F-4D97-AF65-F5344CB8AC3E}">
        <p14:creationId xmlns:p14="http://schemas.microsoft.com/office/powerpoint/2010/main" val="116734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7626" y="913779"/>
            <a:ext cx="4622248" cy="478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a:xfrm>
            <a:off x="383457" y="418953"/>
            <a:ext cx="8690400" cy="691200"/>
          </a:xfrm>
          <a:prstGeom prst="rect">
            <a:avLst/>
          </a:prstGeom>
        </p:spPr>
        <p:txBody>
          <a:bodyPr vert="horz" wrap="square" lIns="0" tIns="0" rIns="0" bIns="0" rtlCol="0" anchor="t" anchorCtr="0">
            <a:normAutofit fontScale="97500"/>
          </a:bodyPr>
          <a:lstStyle>
            <a:lvl1pPr algn="l" defTabSz="914400" rtl="0" eaLnBrk="1" latinLnBrk="0" hangingPunct="1">
              <a:lnSpc>
                <a:spcPct val="100000"/>
              </a:lnSpc>
              <a:spcBef>
                <a:spcPct val="0"/>
              </a:spcBef>
              <a:buNone/>
              <a:defRPr sz="1800" b="1" kern="1200" cap="all" spc="400">
                <a:solidFill>
                  <a:schemeClr val="accent2"/>
                </a:solidFill>
                <a:latin typeface="Arial" pitchFamily="34" charset="0"/>
                <a:ea typeface="+mj-ea"/>
                <a:cs typeface="Arial" pitchFamily="34" charset="0"/>
              </a:defRPr>
            </a:lvl1pPr>
          </a:lstStyle>
          <a:p>
            <a:pPr algn="ctr"/>
            <a:r>
              <a:rPr lang="en-GB" dirty="0"/>
              <a:t>Choice architecture matters</a:t>
            </a:r>
          </a:p>
        </p:txBody>
      </p:sp>
      <p:sp>
        <p:nvSpPr>
          <p:cNvPr id="4" name="Rectangle 3"/>
          <p:cNvSpPr/>
          <p:nvPr/>
        </p:nvSpPr>
        <p:spPr>
          <a:xfrm>
            <a:off x="5306096" y="992648"/>
            <a:ext cx="476518" cy="59145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6" name="TextBox 5"/>
          <p:cNvSpPr txBox="1"/>
          <p:nvPr/>
        </p:nvSpPr>
        <p:spPr>
          <a:xfrm>
            <a:off x="182792" y="1036611"/>
            <a:ext cx="2292823" cy="637849"/>
          </a:xfrm>
          <a:prstGeom prst="rect">
            <a:avLst/>
          </a:prstGeom>
          <a:noFill/>
        </p:spPr>
        <p:txBody>
          <a:bodyPr wrap="square" lIns="72000" tIns="72000" rIns="72000" bIns="72000" rtlCol="0">
            <a:spAutoFit/>
          </a:bodyPr>
          <a:lstStyle/>
          <a:p>
            <a:r>
              <a:rPr lang="en-US" sz="1600" b="1" dirty="0">
                <a:solidFill>
                  <a:srgbClr val="FF0000"/>
                </a:solidFill>
                <a:effectLst>
                  <a:outerShdw blurRad="38100" dist="38100" dir="2700000" algn="tl">
                    <a:srgbClr val="000000">
                      <a:alpha val="43137"/>
                    </a:srgbClr>
                  </a:outerShdw>
                </a:effectLst>
              </a:rPr>
              <a:t>What is Behavioral Economics?</a:t>
            </a:r>
          </a:p>
        </p:txBody>
      </p:sp>
      <p:sp>
        <p:nvSpPr>
          <p:cNvPr id="7" name="TextBox 6"/>
          <p:cNvSpPr txBox="1"/>
          <p:nvPr/>
        </p:nvSpPr>
        <p:spPr>
          <a:xfrm>
            <a:off x="182792" y="2597820"/>
            <a:ext cx="2292823" cy="391628"/>
          </a:xfrm>
          <a:prstGeom prst="rect">
            <a:avLst/>
          </a:prstGeom>
          <a:noFill/>
        </p:spPr>
        <p:txBody>
          <a:bodyPr wrap="square" lIns="72000" tIns="72000" rIns="72000" bIns="72000" rtlCol="0">
            <a:spAutoFit/>
          </a:bodyPr>
          <a:lstStyle/>
          <a:p>
            <a:r>
              <a:rPr lang="en-US" sz="1600" b="1" dirty="0">
                <a:solidFill>
                  <a:srgbClr val="FBAE17"/>
                </a:solidFill>
                <a:effectLst>
                  <a:outerShdw blurRad="38100" dist="38100" dir="2700000" algn="tl">
                    <a:srgbClr val="000000">
                      <a:alpha val="43137"/>
                    </a:srgbClr>
                  </a:outerShdw>
                </a:effectLst>
              </a:rPr>
              <a:t>Information Friction</a:t>
            </a:r>
          </a:p>
        </p:txBody>
      </p:sp>
      <p:sp>
        <p:nvSpPr>
          <p:cNvPr id="8" name="TextBox 7"/>
          <p:cNvSpPr txBox="1"/>
          <p:nvPr/>
        </p:nvSpPr>
        <p:spPr>
          <a:xfrm>
            <a:off x="217016" y="4301319"/>
            <a:ext cx="2292823" cy="391628"/>
          </a:xfrm>
          <a:prstGeom prst="rect">
            <a:avLst/>
          </a:prstGeom>
          <a:noFill/>
        </p:spPr>
        <p:txBody>
          <a:bodyPr wrap="square" lIns="72000" tIns="72000" rIns="72000" bIns="72000" rtlCol="0">
            <a:spAutoFit/>
          </a:bodyPr>
          <a:lstStyle/>
          <a:p>
            <a:r>
              <a:rPr lang="en-US" sz="1600" b="1" dirty="0">
                <a:solidFill>
                  <a:srgbClr val="00B050"/>
                </a:solidFill>
                <a:effectLst>
                  <a:outerShdw blurRad="38100" dist="38100" dir="2700000" algn="tl">
                    <a:srgbClr val="000000">
                      <a:alpha val="43137"/>
                    </a:srgbClr>
                  </a:outerShdw>
                </a:effectLst>
              </a:rPr>
              <a:t>Status Quo Bias</a:t>
            </a:r>
          </a:p>
        </p:txBody>
      </p:sp>
      <p:sp>
        <p:nvSpPr>
          <p:cNvPr id="9" name="TextBox 8"/>
          <p:cNvSpPr txBox="1"/>
          <p:nvPr/>
        </p:nvSpPr>
        <p:spPr>
          <a:xfrm>
            <a:off x="7309965" y="1028719"/>
            <a:ext cx="2292823" cy="391628"/>
          </a:xfrm>
          <a:prstGeom prst="rect">
            <a:avLst/>
          </a:prstGeom>
          <a:noFill/>
        </p:spPr>
        <p:txBody>
          <a:bodyPr wrap="square" lIns="72000" tIns="72000" rIns="72000" bIns="72000" rtlCol="0">
            <a:spAutoFit/>
          </a:bodyPr>
          <a:lstStyle/>
          <a:p>
            <a:r>
              <a:rPr lang="en-US" sz="1600" b="1" dirty="0">
                <a:solidFill>
                  <a:srgbClr val="0070C0"/>
                </a:solidFill>
                <a:effectLst>
                  <a:outerShdw blurRad="38100" dist="38100" dir="2700000" algn="tl">
                    <a:srgbClr val="000000">
                      <a:alpha val="43137"/>
                    </a:srgbClr>
                  </a:outerShdw>
                </a:effectLst>
              </a:rPr>
              <a:t>Framing Effects</a:t>
            </a:r>
          </a:p>
        </p:txBody>
      </p:sp>
      <p:sp>
        <p:nvSpPr>
          <p:cNvPr id="10" name="TextBox 9"/>
          <p:cNvSpPr txBox="1"/>
          <p:nvPr/>
        </p:nvSpPr>
        <p:spPr>
          <a:xfrm>
            <a:off x="7366671" y="2597820"/>
            <a:ext cx="2292823" cy="391628"/>
          </a:xfrm>
          <a:prstGeom prst="rect">
            <a:avLst/>
          </a:prstGeom>
          <a:noFill/>
        </p:spPr>
        <p:txBody>
          <a:bodyPr wrap="square" lIns="72000" tIns="72000" rIns="72000" bIns="72000" rtlCol="0">
            <a:spAutoFit/>
          </a:bodyPr>
          <a:lstStyle/>
          <a:p>
            <a:r>
              <a:rPr lang="en-US" sz="1600" b="1" dirty="0">
                <a:solidFill>
                  <a:srgbClr val="7030A0"/>
                </a:solidFill>
                <a:effectLst>
                  <a:outerShdw blurRad="38100" dist="38100" dir="2700000" algn="tl">
                    <a:srgbClr val="000000">
                      <a:alpha val="43137"/>
                    </a:srgbClr>
                  </a:outerShdw>
                </a:effectLst>
              </a:rPr>
              <a:t>Search Cost</a:t>
            </a:r>
          </a:p>
        </p:txBody>
      </p:sp>
      <p:sp>
        <p:nvSpPr>
          <p:cNvPr id="11" name="TextBox 10"/>
          <p:cNvSpPr txBox="1"/>
          <p:nvPr/>
        </p:nvSpPr>
        <p:spPr>
          <a:xfrm>
            <a:off x="7309964" y="4105505"/>
            <a:ext cx="2292823" cy="391628"/>
          </a:xfrm>
          <a:prstGeom prst="rect">
            <a:avLst/>
          </a:prstGeom>
          <a:noFill/>
        </p:spPr>
        <p:txBody>
          <a:bodyPr wrap="square" lIns="72000" tIns="72000" rIns="72000" bIns="72000" rtlCol="0">
            <a:spAutoFit/>
          </a:bodyPr>
          <a:lstStyle/>
          <a:p>
            <a:r>
              <a:rPr lang="en-US" sz="1600" b="1" dirty="0">
                <a:solidFill>
                  <a:schemeClr val="accent6"/>
                </a:solidFill>
                <a:effectLst>
                  <a:outerShdw blurRad="38100" dist="38100" dir="2700000" algn="tl">
                    <a:srgbClr val="000000">
                      <a:alpha val="43137"/>
                    </a:srgbClr>
                  </a:outerShdw>
                </a:effectLst>
              </a:rPr>
              <a:t>Case Study</a:t>
            </a:r>
          </a:p>
        </p:txBody>
      </p:sp>
    </p:spTree>
    <p:extLst>
      <p:ext uri="{BB962C8B-B14F-4D97-AF65-F5344CB8AC3E}">
        <p14:creationId xmlns:p14="http://schemas.microsoft.com/office/powerpoint/2010/main" val="158831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500"/>
                                        <p:tgtEl>
                                          <p:spTgt spid="3"/>
                                        </p:tgtEl>
                                      </p:cBhvr>
                                    </p:animEffect>
                                  </p:childTnLst>
                                </p:cTn>
                              </p:par>
                            </p:childTnLst>
                          </p:cTn>
                        </p:par>
                        <p:par>
                          <p:cTn id="39" fill="hold">
                            <p:stCondLst>
                              <p:cond delay="500"/>
                            </p:stCondLst>
                            <p:childTnLst>
                              <p:par>
                                <p:cTn id="40" presetID="6" presetClass="entr" presetSubtype="16" fill="hold" nodeType="afterEffect">
                                  <p:stCondLst>
                                    <p:cond delay="1000"/>
                                  </p:stCondLst>
                                  <p:childTnLst>
                                    <p:set>
                                      <p:cBhvr>
                                        <p:cTn id="41" dur="1" fill="hold">
                                          <p:stCondLst>
                                            <p:cond delay="0"/>
                                          </p:stCondLst>
                                        </p:cTn>
                                        <p:tgtEl>
                                          <p:spTgt spid="1026"/>
                                        </p:tgtEl>
                                        <p:attrNameLst>
                                          <p:attrName>style.visibility</p:attrName>
                                        </p:attrNameLst>
                                      </p:cBhvr>
                                      <p:to>
                                        <p:strVal val="visible"/>
                                      </p:to>
                                    </p:set>
                                    <p:animEffect transition="in" filter="circle(in)">
                                      <p:cBhvr>
                                        <p:cTn id="4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0" y="1308099"/>
            <a:ext cx="8785225" cy="4765675"/>
          </a:xfrm>
        </p:spPr>
        <p:txBody>
          <a:bodyPr wrap="square"/>
          <a:lstStyle/>
          <a:p>
            <a:r>
              <a:rPr lang="en-US" dirty="0"/>
              <a:t>Michael Lewis’ “The Undoing Project”</a:t>
            </a:r>
          </a:p>
          <a:p>
            <a:r>
              <a:rPr lang="en-US" dirty="0"/>
              <a:t>Also:</a:t>
            </a:r>
          </a:p>
          <a:p>
            <a:pPr lvl="1"/>
            <a:r>
              <a:rPr lang="en-US" dirty="0"/>
              <a:t>“Consumer Decisionmaking in the Health Care Marketplace”, Eibner et al, </a:t>
            </a:r>
          </a:p>
          <a:p>
            <a:pPr marL="226800" lvl="1" indent="0">
              <a:buNone/>
            </a:pPr>
            <a:r>
              <a:rPr lang="en-US" dirty="0"/>
              <a:t>RAND Research Report, RAND corporation, 2016</a:t>
            </a:r>
          </a:p>
          <a:p>
            <a:pPr lvl="1"/>
            <a:r>
              <a:rPr lang="en-US" dirty="0"/>
              <a:t>“Status Quo Bias in Decision Making”, Samuelson, W.; Zeckhauser, R., </a:t>
            </a:r>
          </a:p>
          <a:p>
            <a:pPr marL="226800" lvl="1" indent="0">
              <a:buNone/>
            </a:pPr>
            <a:r>
              <a:rPr lang="en-US" i="1" dirty="0"/>
              <a:t>Journal of Risk and Uncertainty</a:t>
            </a:r>
            <a:r>
              <a:rPr lang="en-US" dirty="0"/>
              <a:t>, 1988</a:t>
            </a:r>
            <a:endParaRPr lang="en-US" i="1" dirty="0"/>
          </a:p>
          <a:p>
            <a:pPr lvl="1"/>
            <a:r>
              <a:rPr lang="en-US" dirty="0"/>
              <a:t>“Framing, Probability Distortions, and Insurance Decisions”, Johnson et al, </a:t>
            </a:r>
          </a:p>
          <a:p>
            <a:pPr marL="226800" lvl="1" indent="0">
              <a:buNone/>
            </a:pPr>
            <a:r>
              <a:rPr lang="en-US" i="1" dirty="0"/>
              <a:t>Journal of Risk and Uncertainty</a:t>
            </a:r>
            <a:r>
              <a:rPr lang="en-US" dirty="0"/>
              <a:t>, 1993</a:t>
            </a:r>
          </a:p>
          <a:p>
            <a:pPr lvl="1"/>
            <a:r>
              <a:rPr lang="en-US" dirty="0"/>
              <a:t>“Individual Decision Making”, Camerer, C., Chapter 8 in Kagel, J., and A.</a:t>
            </a:r>
          </a:p>
          <a:p>
            <a:pPr marL="226800" lvl="1" indent="0">
              <a:buNone/>
            </a:pPr>
            <a:r>
              <a:rPr lang="en-US" dirty="0"/>
              <a:t>Roth (eds) </a:t>
            </a:r>
            <a:r>
              <a:rPr lang="en-US" i="1" dirty="0"/>
              <a:t>Handbook of Experimental Economics</a:t>
            </a:r>
            <a:r>
              <a:rPr lang="en-US" dirty="0"/>
              <a:t>, 1995</a:t>
            </a:r>
          </a:p>
          <a:p>
            <a:pPr lvl="1"/>
            <a:r>
              <a:rPr lang="en-US" dirty="0"/>
              <a:t>“Health Insurance for “Humans”: Information Frictions, Plan Choice, and</a:t>
            </a:r>
          </a:p>
          <a:p>
            <a:pPr marL="226800" lvl="1" indent="0">
              <a:buNone/>
            </a:pPr>
            <a:r>
              <a:rPr lang="en-US" dirty="0"/>
              <a:t>Consumer Welfare”, Handel, B.; Kolstad, J., </a:t>
            </a:r>
            <a:r>
              <a:rPr lang="en-US" i="1" dirty="0"/>
              <a:t>American Economic Review</a:t>
            </a:r>
            <a:r>
              <a:rPr lang="en-US" dirty="0"/>
              <a:t>, 2015</a:t>
            </a:r>
          </a:p>
          <a:p>
            <a:pPr lvl="1"/>
            <a:r>
              <a:rPr lang="en-US" dirty="0"/>
              <a:t>“Assessing Americans’ Familiarity with Health Insurance Terms and Concepts”, The Henry J. Kaiser Family Foundation, 2014</a:t>
            </a:r>
          </a:p>
        </p:txBody>
      </p:sp>
      <p:sp>
        <p:nvSpPr>
          <p:cNvPr id="10" name="Title 9"/>
          <p:cNvSpPr>
            <a:spLocks noGrp="1"/>
          </p:cNvSpPr>
          <p:nvPr>
            <p:ph type="title"/>
          </p:nvPr>
        </p:nvSpPr>
        <p:spPr/>
        <p:txBody>
          <a:bodyPr wrap="square"/>
          <a:lstStyle/>
          <a:p>
            <a:r>
              <a:rPr lang="en-US" dirty="0">
                <a:latin typeface="Arial"/>
              </a:rPr>
              <a:t>Inspiration &amp; references</a:t>
            </a:r>
            <a:endParaRPr lang="en-US" dirty="0">
              <a:solidFill>
                <a:schemeClr val="accent1"/>
              </a:solidFill>
              <a:latin typeface="Aria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4567" y="1054514"/>
            <a:ext cx="2438400" cy="3657600"/>
          </a:xfrm>
          <a:prstGeom prst="rect">
            <a:avLst/>
          </a:prstGeom>
        </p:spPr>
      </p:pic>
    </p:spTree>
    <p:extLst>
      <p:ext uri="{BB962C8B-B14F-4D97-AF65-F5344CB8AC3E}">
        <p14:creationId xmlns:p14="http://schemas.microsoft.com/office/powerpoint/2010/main" val="62621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14" presetClass="entr" presetSubtype="5"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vertical)">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500"/>
                                        <p:tgtEl>
                                          <p:spTgt spid="3">
                                            <p:txEl>
                                              <p:pRg st="1" end="1"/>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up)">
                                      <p:cBhvr>
                                        <p:cTn id="18" dur="500"/>
                                        <p:tgtEl>
                                          <p:spTgt spid="3">
                                            <p:txEl>
                                              <p:pRg st="2" end="2"/>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up)">
                                      <p:cBhvr>
                                        <p:cTn id="21" dur="500"/>
                                        <p:tgtEl>
                                          <p:spTgt spid="3">
                                            <p:txEl>
                                              <p:pRg st="3" end="3"/>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up)">
                                      <p:cBhvr>
                                        <p:cTn id="24" dur="500"/>
                                        <p:tgtEl>
                                          <p:spTgt spid="3">
                                            <p:txEl>
                                              <p:pRg st="4" end="4"/>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up)">
                                      <p:cBhvr>
                                        <p:cTn id="30" dur="500"/>
                                        <p:tgtEl>
                                          <p:spTgt spid="3">
                                            <p:txEl>
                                              <p:pRg st="6" end="6"/>
                                            </p:txEl>
                                          </p:spTgt>
                                        </p:tgtEl>
                                      </p:cBhvr>
                                    </p:animEffect>
                                  </p:childTnLst>
                                </p:cTn>
                              </p:par>
                              <p:par>
                                <p:cTn id="31" presetID="22" presetClass="entr" presetSubtype="1"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up)">
                                      <p:cBhvr>
                                        <p:cTn id="33" dur="500"/>
                                        <p:tgtEl>
                                          <p:spTgt spid="3">
                                            <p:txEl>
                                              <p:pRg st="7" end="7"/>
                                            </p:txEl>
                                          </p:spTgt>
                                        </p:tgtEl>
                                      </p:cBhvr>
                                    </p:animEffect>
                                  </p:childTnLst>
                                </p:cTn>
                              </p:par>
                              <p:par>
                                <p:cTn id="34" presetID="22" presetClass="entr" presetSubtype="1"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up)">
                                      <p:cBhvr>
                                        <p:cTn id="36" dur="500"/>
                                        <p:tgtEl>
                                          <p:spTgt spid="3">
                                            <p:txEl>
                                              <p:pRg st="8" end="8"/>
                                            </p:txEl>
                                          </p:spTgt>
                                        </p:tgtEl>
                                      </p:cBhvr>
                                    </p:animEffect>
                                  </p:childTnLst>
                                </p:cTn>
                              </p:par>
                              <p:par>
                                <p:cTn id="37" presetID="22" presetClass="entr" presetSubtype="1"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wipe(up)">
                                      <p:cBhvr>
                                        <p:cTn id="39" dur="500"/>
                                        <p:tgtEl>
                                          <p:spTgt spid="3">
                                            <p:txEl>
                                              <p:pRg st="9" end="9"/>
                                            </p:txEl>
                                          </p:spTgt>
                                        </p:tgtEl>
                                      </p:cBhvr>
                                    </p:animEffect>
                                  </p:childTnLst>
                                </p:cTn>
                              </p:par>
                              <p:par>
                                <p:cTn id="40" presetID="22" presetClass="entr" presetSubtype="1"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wipe(up)">
                                      <p:cBhvr>
                                        <p:cTn id="42" dur="500"/>
                                        <p:tgtEl>
                                          <p:spTgt spid="3">
                                            <p:txEl>
                                              <p:pRg st="10" end="10"/>
                                            </p:txEl>
                                          </p:spTgt>
                                        </p:tgtEl>
                                      </p:cBhvr>
                                    </p:animEffect>
                                  </p:childTnLst>
                                </p:cTn>
                              </p:par>
                              <p:par>
                                <p:cTn id="43" presetID="22" presetClass="entr" presetSubtype="1"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wipe(up)">
                                      <p:cBhvr>
                                        <p:cTn id="45" dur="500"/>
                                        <p:tgtEl>
                                          <p:spTgt spid="3">
                                            <p:txEl>
                                              <p:pRg st="11" end="11"/>
                                            </p:txEl>
                                          </p:spTgt>
                                        </p:tgtEl>
                                      </p:cBhvr>
                                    </p:animEffect>
                                  </p:childTnLst>
                                </p:cTn>
                              </p:par>
                              <p:par>
                                <p:cTn id="46" presetID="22" presetClass="entr" presetSubtype="1" fill="hold" nodeType="with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wipe(up)">
                                      <p:cBhvr>
                                        <p:cTn id="4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774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441" y="836505"/>
            <a:ext cx="4622248" cy="478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82792" y="2597820"/>
            <a:ext cx="2292823" cy="391628"/>
          </a:xfrm>
          <a:prstGeom prst="rect">
            <a:avLst/>
          </a:prstGeom>
          <a:noFill/>
        </p:spPr>
        <p:txBody>
          <a:bodyPr wrap="square" lIns="72000" tIns="72000" rIns="72000" bIns="72000" rtlCol="0">
            <a:spAutoFit/>
          </a:bodyPr>
          <a:lstStyle/>
          <a:p>
            <a:r>
              <a:rPr lang="en-US" sz="1600" b="1" dirty="0">
                <a:solidFill>
                  <a:srgbClr val="FBAE17"/>
                </a:solidFill>
                <a:effectLst>
                  <a:outerShdw blurRad="38100" dist="38100" dir="2700000" algn="tl">
                    <a:srgbClr val="000000">
                      <a:alpha val="43137"/>
                    </a:srgbClr>
                  </a:outerShdw>
                </a:effectLst>
              </a:rPr>
              <a:t>Information Friction</a:t>
            </a:r>
          </a:p>
        </p:txBody>
      </p:sp>
      <p:sp>
        <p:nvSpPr>
          <p:cNvPr id="4" name="TextBox 3"/>
          <p:cNvSpPr txBox="1"/>
          <p:nvPr/>
        </p:nvSpPr>
        <p:spPr>
          <a:xfrm>
            <a:off x="217016" y="4301319"/>
            <a:ext cx="2292823" cy="391628"/>
          </a:xfrm>
          <a:prstGeom prst="rect">
            <a:avLst/>
          </a:prstGeom>
          <a:noFill/>
        </p:spPr>
        <p:txBody>
          <a:bodyPr wrap="square" lIns="72000" tIns="72000" rIns="72000" bIns="72000" rtlCol="0">
            <a:spAutoFit/>
          </a:bodyPr>
          <a:lstStyle/>
          <a:p>
            <a:r>
              <a:rPr lang="en-US" sz="1600" b="1" dirty="0">
                <a:solidFill>
                  <a:srgbClr val="00B050"/>
                </a:solidFill>
                <a:effectLst>
                  <a:outerShdw blurRad="38100" dist="38100" dir="2700000" algn="tl">
                    <a:srgbClr val="000000">
                      <a:alpha val="43137"/>
                    </a:srgbClr>
                  </a:outerShdw>
                </a:effectLst>
              </a:rPr>
              <a:t>Status Quo Bias</a:t>
            </a:r>
          </a:p>
        </p:txBody>
      </p:sp>
      <p:sp>
        <p:nvSpPr>
          <p:cNvPr id="5" name="TextBox 4"/>
          <p:cNvSpPr txBox="1"/>
          <p:nvPr/>
        </p:nvSpPr>
        <p:spPr>
          <a:xfrm>
            <a:off x="7309965" y="1028719"/>
            <a:ext cx="2292823" cy="391628"/>
          </a:xfrm>
          <a:prstGeom prst="rect">
            <a:avLst/>
          </a:prstGeom>
          <a:noFill/>
        </p:spPr>
        <p:txBody>
          <a:bodyPr wrap="square" lIns="72000" tIns="72000" rIns="72000" bIns="72000" rtlCol="0">
            <a:spAutoFit/>
          </a:bodyPr>
          <a:lstStyle/>
          <a:p>
            <a:r>
              <a:rPr lang="en-US" sz="1600" b="1" dirty="0">
                <a:solidFill>
                  <a:srgbClr val="0070C0"/>
                </a:solidFill>
                <a:effectLst>
                  <a:outerShdw blurRad="38100" dist="38100" dir="2700000" algn="tl">
                    <a:srgbClr val="000000">
                      <a:alpha val="43137"/>
                    </a:srgbClr>
                  </a:outerShdw>
                </a:effectLst>
              </a:rPr>
              <a:t>Framing Effects</a:t>
            </a:r>
          </a:p>
        </p:txBody>
      </p:sp>
      <p:sp>
        <p:nvSpPr>
          <p:cNvPr id="6" name="TextBox 5"/>
          <p:cNvSpPr txBox="1"/>
          <p:nvPr/>
        </p:nvSpPr>
        <p:spPr>
          <a:xfrm>
            <a:off x="7366671" y="2597820"/>
            <a:ext cx="2292823" cy="391628"/>
          </a:xfrm>
          <a:prstGeom prst="rect">
            <a:avLst/>
          </a:prstGeom>
          <a:noFill/>
        </p:spPr>
        <p:txBody>
          <a:bodyPr wrap="square" lIns="72000" tIns="72000" rIns="72000" bIns="72000" rtlCol="0">
            <a:spAutoFit/>
          </a:bodyPr>
          <a:lstStyle/>
          <a:p>
            <a:r>
              <a:rPr lang="en-US" sz="1600" b="1" dirty="0">
                <a:solidFill>
                  <a:srgbClr val="7030A0"/>
                </a:solidFill>
                <a:effectLst>
                  <a:outerShdw blurRad="38100" dist="38100" dir="2700000" algn="tl">
                    <a:srgbClr val="000000">
                      <a:alpha val="43137"/>
                    </a:srgbClr>
                  </a:outerShdw>
                </a:effectLst>
              </a:rPr>
              <a:t>Search Cost</a:t>
            </a:r>
          </a:p>
        </p:txBody>
      </p:sp>
      <p:sp>
        <p:nvSpPr>
          <p:cNvPr id="7" name="TextBox 6"/>
          <p:cNvSpPr txBox="1"/>
          <p:nvPr/>
        </p:nvSpPr>
        <p:spPr>
          <a:xfrm>
            <a:off x="182792" y="1036611"/>
            <a:ext cx="2292823" cy="637849"/>
          </a:xfrm>
          <a:prstGeom prst="rect">
            <a:avLst/>
          </a:prstGeom>
          <a:noFill/>
        </p:spPr>
        <p:txBody>
          <a:bodyPr wrap="square" lIns="72000" tIns="72000" rIns="72000" bIns="72000" rtlCol="0">
            <a:spAutoFit/>
          </a:bodyPr>
          <a:lstStyle/>
          <a:p>
            <a:r>
              <a:rPr lang="en-US" sz="1600" b="1" dirty="0">
                <a:solidFill>
                  <a:srgbClr val="FF0000"/>
                </a:solidFill>
                <a:effectLst>
                  <a:outerShdw blurRad="38100" dist="38100" dir="2700000" algn="tl">
                    <a:srgbClr val="000000">
                      <a:alpha val="43137"/>
                    </a:srgbClr>
                  </a:outerShdw>
                </a:effectLst>
              </a:rPr>
              <a:t>What is Behavioral Economics?</a:t>
            </a:r>
          </a:p>
        </p:txBody>
      </p:sp>
      <p:sp>
        <p:nvSpPr>
          <p:cNvPr id="8" name="TextBox 7"/>
          <p:cNvSpPr txBox="1"/>
          <p:nvPr/>
        </p:nvSpPr>
        <p:spPr>
          <a:xfrm>
            <a:off x="7309964" y="4105505"/>
            <a:ext cx="2292823" cy="391628"/>
          </a:xfrm>
          <a:prstGeom prst="rect">
            <a:avLst/>
          </a:prstGeom>
          <a:noFill/>
        </p:spPr>
        <p:txBody>
          <a:bodyPr wrap="square" lIns="72000" tIns="72000" rIns="72000" bIns="72000" rtlCol="0">
            <a:spAutoFit/>
          </a:bodyPr>
          <a:lstStyle/>
          <a:p>
            <a:r>
              <a:rPr lang="en-US" sz="1600" b="1" dirty="0">
                <a:solidFill>
                  <a:schemeClr val="accent6"/>
                </a:solidFill>
                <a:effectLst>
                  <a:outerShdw blurRad="38100" dist="38100" dir="2700000" algn="tl">
                    <a:srgbClr val="000000">
                      <a:alpha val="43137"/>
                    </a:srgbClr>
                  </a:outerShdw>
                </a:effectLst>
              </a:rPr>
              <a:t>Case Study</a:t>
            </a: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8235" y="1712890"/>
            <a:ext cx="4545965" cy="390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375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xit" presetSubtype="4" fill="hold" nodeType="afterEffect">
                                  <p:stCondLst>
                                    <p:cond delay="0"/>
                                  </p:stCondLst>
                                  <p:childTnLst>
                                    <p:animEffect transition="out" filter="wipe(down)">
                                      <p:cBhvr>
                                        <p:cTn id="10" dur="3000"/>
                                        <p:tgtEl>
                                          <p:spTgt spid="3"/>
                                        </p:tgtEl>
                                      </p:cBhvr>
                                    </p:animEffect>
                                    <p:set>
                                      <p:cBhvr>
                                        <p:cTn id="11" dur="1" fill="hold">
                                          <p:stCondLst>
                                            <p:cond delay="2999"/>
                                          </p:stCondLst>
                                        </p:cTn>
                                        <p:tgtEl>
                                          <p:spTgt spid="3"/>
                                        </p:tgtEl>
                                        <p:attrNameLst>
                                          <p:attrName>style.visibility</p:attrName>
                                        </p:attrNameLst>
                                      </p:cBhvr>
                                      <p:to>
                                        <p:strVal val="hidden"/>
                                      </p:to>
                                    </p:set>
                                  </p:childTnLst>
                                </p:cTn>
                              </p:par>
                              <p:par>
                                <p:cTn id="12" presetID="22" presetClass="entr" presetSubtype="4" fill="hold" nodeType="withEffect">
                                  <p:stCondLst>
                                    <p:cond delay="500"/>
                                  </p:stCondLst>
                                  <p:childTnLst>
                                    <p:set>
                                      <p:cBhvr>
                                        <p:cTn id="13" dur="1" fill="hold">
                                          <p:stCondLst>
                                            <p:cond delay="0"/>
                                          </p:stCondLst>
                                        </p:cTn>
                                        <p:tgtEl>
                                          <p:spTgt spid="1026"/>
                                        </p:tgtEl>
                                        <p:attrNameLst>
                                          <p:attrName>style.visibility</p:attrName>
                                        </p:attrNameLst>
                                      </p:cBhvr>
                                      <p:to>
                                        <p:strVal val="visible"/>
                                      </p:to>
                                    </p:set>
                                    <p:animEffect transition="in" filter="wipe(down)">
                                      <p:cBhvr>
                                        <p:cTn id="14" dur="2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1+#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1+#ppt_w/2"/>
                                          </p:val>
                                        </p:tav>
                                        <p:tav tm="100000">
                                          <p:val>
                                            <p:strVal val="#ppt_x"/>
                                          </p:val>
                                        </p:tav>
                                      </p:tavLst>
                                    </p:anim>
                                    <p:anim calcmode="lin" valueType="num">
                                      <p:cBhvr additive="base">
                                        <p:cTn id="4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0" y="1308099"/>
            <a:ext cx="8785225" cy="4765675"/>
          </a:xfrm>
        </p:spPr>
        <p:txBody>
          <a:bodyPr/>
          <a:lstStyle/>
          <a:p>
            <a:r>
              <a:rPr lang="en-US" sz="1600" dirty="0"/>
              <a:t>Recognition of the gap between “homo economicus” …..  and homo sapiens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How do we really make decisions?</a:t>
            </a:r>
          </a:p>
          <a:p>
            <a:pPr lvl="1"/>
            <a:r>
              <a:rPr lang="en-US" sz="1600" dirty="0"/>
              <a:t>Is different depending on the decision</a:t>
            </a:r>
          </a:p>
          <a:p>
            <a:pPr lvl="1"/>
            <a:r>
              <a:rPr lang="en-US" sz="1600" dirty="0"/>
              <a:t>We take shortcuts</a:t>
            </a:r>
          </a:p>
        </p:txBody>
      </p:sp>
      <p:sp>
        <p:nvSpPr>
          <p:cNvPr id="10" name="Title 9"/>
          <p:cNvSpPr>
            <a:spLocks noGrp="1"/>
          </p:cNvSpPr>
          <p:nvPr>
            <p:ph type="title"/>
          </p:nvPr>
        </p:nvSpPr>
        <p:spPr/>
        <p:txBody>
          <a:bodyPr/>
          <a:lstStyle/>
          <a:p>
            <a:r>
              <a:rPr lang="en-US" dirty="0">
                <a:latin typeface="Arial"/>
              </a:rPr>
              <a:t>What is Behavioral economics?</a:t>
            </a:r>
            <a:endParaRPr lang="en-US" dirty="0">
              <a:solidFill>
                <a:schemeClr val="accent1"/>
              </a:solidFill>
              <a:latin typeface="Arial"/>
            </a:endParaRPr>
          </a:p>
        </p:txBody>
      </p:sp>
      <mc:AlternateContent xmlns:mc="http://schemas.openxmlformats.org/markup-compatibility/2006" xmlns:a14="http://schemas.microsoft.com/office/drawing/2010/main">
        <mc:Choice Requires="a14">
          <p:sp>
            <p:nvSpPr>
              <p:cNvPr id="2" name="TextBox 1"/>
              <p:cNvSpPr txBox="1"/>
              <p:nvPr/>
            </p:nvSpPr>
            <p:spPr>
              <a:xfrm>
                <a:off x="593136" y="2382477"/>
                <a:ext cx="4140026" cy="866629"/>
              </a:xfrm>
              <a:prstGeom prst="rect">
                <a:avLst/>
              </a:prstGeom>
              <a:noFill/>
            </p:spPr>
            <p:txBody>
              <a:bodyPr wrap="none" lIns="72000" tIns="72000" rIns="72000" bIns="72000" rtlCol="0">
                <a:spAutoFit/>
              </a:bodyPr>
              <a:lstStyle/>
              <a:p>
                <a:pPr/>
                <a14:m>
                  <m:oMathPara xmlns:m="http://schemas.openxmlformats.org/officeDocument/2006/math">
                    <m:oMathParaPr>
                      <m:jc m:val="centerGroup"/>
                    </m:oMathParaPr>
                    <m:oMath xmlns:m="http://schemas.openxmlformats.org/officeDocument/2006/math">
                      <m:sSub>
                        <m:sSubPr>
                          <m:ctrlPr>
                            <a:rPr lang="pt-BR" sz="1600" i="1" smtClean="0">
                              <a:latin typeface="Cambria Math" panose="02040503050406030204" pitchFamily="18" charset="0"/>
                            </a:rPr>
                          </m:ctrlPr>
                        </m:sSubPr>
                        <m:e>
                          <m:r>
                            <a:rPr lang="en-US" sz="1600" b="0" i="1" smtClean="0">
                              <a:latin typeface="Cambria Math"/>
                            </a:rPr>
                            <m:t>𝑢</m:t>
                          </m:r>
                        </m:e>
                        <m:sub>
                          <m:r>
                            <a:rPr lang="en-US" sz="1600" b="0" i="1" smtClean="0">
                              <a:latin typeface="Cambria Math"/>
                            </a:rPr>
                            <m:t>𝑘𝑗</m:t>
                          </m:r>
                        </m:sub>
                      </m:sSub>
                      <m:r>
                        <a:rPr lang="en-US" sz="1600" b="0" i="1" smtClean="0">
                          <a:latin typeface="Cambria Math"/>
                        </a:rPr>
                        <m:t>=</m:t>
                      </m:r>
                      <m:nary>
                        <m:naryPr>
                          <m:limLoc m:val="undOvr"/>
                          <m:ctrlPr>
                            <a:rPr lang="en-US" sz="1600" b="0" i="1" smtClean="0">
                              <a:latin typeface="Cambria Math" panose="02040503050406030204" pitchFamily="18" charset="0"/>
                            </a:rPr>
                          </m:ctrlPr>
                        </m:naryPr>
                        <m:sub>
                          <m:r>
                            <m:rPr>
                              <m:brk m:alnAt="24"/>
                            </m:rPr>
                            <a:rPr lang="en-US" sz="1600" b="0" i="1" smtClean="0">
                              <a:latin typeface="Cambria Math"/>
                            </a:rPr>
                            <m:t>0</m:t>
                          </m:r>
                        </m:sub>
                        <m:sup>
                          <m:r>
                            <a:rPr lang="en-US" sz="1600" b="0" i="1" smtClean="0">
                              <a:latin typeface="Cambria Math"/>
                              <a:ea typeface="Cambria Math"/>
                            </a:rPr>
                            <m:t>∞</m:t>
                          </m:r>
                        </m:sup>
                        <m:e>
                          <m:sSub>
                            <m:sSubPr>
                              <m:ctrlPr>
                                <a:rPr lang="pt-BR" sz="1600" i="1">
                                  <a:latin typeface="Cambria Math" panose="02040503050406030204" pitchFamily="18" charset="0"/>
                                </a:rPr>
                              </m:ctrlPr>
                            </m:sSubPr>
                            <m:e>
                              <m:r>
                                <a:rPr lang="en-US" sz="1600" b="0" i="1" smtClean="0">
                                  <a:latin typeface="Cambria Math"/>
                                </a:rPr>
                                <m:t>𝑓</m:t>
                              </m:r>
                            </m:e>
                            <m:sub>
                              <m:r>
                                <a:rPr lang="en-US" sz="1600" i="1">
                                  <a:latin typeface="Cambria Math"/>
                                </a:rPr>
                                <m:t>𝑘𝑗</m:t>
                              </m:r>
                            </m:sub>
                          </m:sSub>
                          <m:d>
                            <m:dPr>
                              <m:ctrlPr>
                                <a:rPr lang="en-US" sz="1600" b="0" i="1" smtClean="0">
                                  <a:latin typeface="Cambria Math" panose="02040503050406030204" pitchFamily="18" charset="0"/>
                                </a:rPr>
                              </m:ctrlPr>
                            </m:dPr>
                            <m:e>
                              <m:r>
                                <a:rPr lang="en-US" sz="1600" b="0" i="1" smtClean="0">
                                  <a:latin typeface="Cambria Math"/>
                                </a:rPr>
                                <m:t>𝑠</m:t>
                              </m:r>
                            </m:e>
                            <m:e>
                              <m:sSub>
                                <m:sSubPr>
                                  <m:ctrlPr>
                                    <a:rPr lang="en-US" sz="1600" b="0" i="1" smtClean="0">
                                      <a:latin typeface="Cambria Math" panose="02040503050406030204" pitchFamily="18" charset="0"/>
                                    </a:rPr>
                                  </m:ctrlPr>
                                </m:sSubPr>
                                <m:e>
                                  <m:r>
                                    <a:rPr lang="en-US" sz="1600" b="0" i="1" smtClean="0">
                                      <a:latin typeface="Cambria Math"/>
                                      <a:ea typeface="Cambria Math"/>
                                    </a:rPr>
                                    <m:t>𝜑</m:t>
                                  </m:r>
                                </m:e>
                                <m:sub>
                                  <m:r>
                                    <a:rPr lang="en-US" sz="1600" b="0" i="1" smtClean="0">
                                      <a:latin typeface="Cambria Math"/>
                                    </a:rPr>
                                    <m:t>𝑗</m:t>
                                  </m:r>
                                </m:sub>
                              </m:sSub>
                              <m:r>
                                <a:rPr lang="en-US" sz="1600" b="0" i="1" smtClean="0">
                                  <a:latin typeface="Cambria Math"/>
                                </a:rPr>
                                <m:t>,</m:t>
                              </m:r>
                              <m:sSub>
                                <m:sSubPr>
                                  <m:ctrlPr>
                                    <a:rPr lang="en-US" sz="1600" b="0" i="1" smtClean="0">
                                      <a:latin typeface="Cambria Math" panose="02040503050406030204" pitchFamily="18" charset="0"/>
                                    </a:rPr>
                                  </m:ctrlPr>
                                </m:sSubPr>
                                <m:e>
                                  <m:r>
                                    <a:rPr lang="en-US" sz="1600" b="0" i="1" smtClean="0">
                                      <a:latin typeface="Cambria Math"/>
                                      <a:ea typeface="Cambria Math"/>
                                    </a:rPr>
                                    <m:t>𝜇</m:t>
                                  </m:r>
                                </m:e>
                                <m:sub>
                                  <m:r>
                                    <a:rPr lang="en-US" sz="1600" b="0" i="1" smtClean="0">
                                      <a:latin typeface="Cambria Math"/>
                                    </a:rPr>
                                    <m:t>𝑘</m:t>
                                  </m:r>
                                </m:sub>
                              </m:sSub>
                            </m:e>
                          </m:d>
                          <m:r>
                            <a:rPr lang="en-US" sz="1600" b="0" i="1" smtClean="0">
                              <a:latin typeface="Cambria Math"/>
                            </a:rPr>
                            <m:t>𝑢</m:t>
                          </m:r>
                          <m:r>
                            <a:rPr lang="en-US" sz="1600" b="0" i="1" smtClean="0">
                              <a:latin typeface="Cambria Math"/>
                            </a:rPr>
                            <m:t>(</m:t>
                          </m:r>
                          <m:sSub>
                            <m:sSubPr>
                              <m:ctrlPr>
                                <a:rPr lang="en-US" sz="1600" b="0" i="1" smtClean="0">
                                  <a:latin typeface="Cambria Math" panose="02040503050406030204" pitchFamily="18" charset="0"/>
                                </a:rPr>
                              </m:ctrlPr>
                            </m:sSubPr>
                            <m:e>
                              <m:r>
                                <a:rPr lang="en-US" sz="1600" b="0" i="1" smtClean="0">
                                  <a:latin typeface="Cambria Math"/>
                                </a:rPr>
                                <m:t>𝑊</m:t>
                              </m:r>
                            </m:e>
                            <m:sub>
                              <m:r>
                                <a:rPr lang="en-US" sz="1600" b="0" i="1" smtClean="0">
                                  <a:latin typeface="Cambria Math"/>
                                </a:rPr>
                                <m:t>𝑘</m:t>
                              </m:r>
                            </m:sub>
                          </m:sSub>
                          <m:r>
                            <a:rPr lang="en-US" sz="1600" b="0" i="1" smtClean="0">
                              <a:latin typeface="Cambria Math"/>
                            </a:rPr>
                            <m:t>−</m:t>
                          </m:r>
                          <m:sSub>
                            <m:sSubPr>
                              <m:ctrlPr>
                                <a:rPr lang="en-US" sz="1600" b="0" i="1" smtClean="0">
                                  <a:latin typeface="Cambria Math" panose="02040503050406030204" pitchFamily="18" charset="0"/>
                                </a:rPr>
                              </m:ctrlPr>
                            </m:sSubPr>
                            <m:e>
                              <m:r>
                                <a:rPr lang="en-US" sz="1600" b="0" i="1" smtClean="0">
                                  <a:latin typeface="Cambria Math"/>
                                </a:rPr>
                                <m:t>𝑃</m:t>
                              </m:r>
                            </m:e>
                            <m:sub>
                              <m:r>
                                <a:rPr lang="en-US" sz="1600" b="0" i="1" smtClean="0">
                                  <a:latin typeface="Cambria Math"/>
                                </a:rPr>
                                <m:t>𝑘𝑗</m:t>
                              </m:r>
                            </m:sub>
                          </m:sSub>
                          <m:r>
                            <a:rPr lang="en-US" sz="1600" b="0" i="1" smtClean="0">
                              <a:latin typeface="Cambria Math"/>
                            </a:rPr>
                            <m:t>−</m:t>
                          </m:r>
                          <m:r>
                            <a:rPr lang="en-US" sz="1600" b="0" i="1" smtClean="0">
                              <a:latin typeface="Cambria Math"/>
                            </a:rPr>
                            <m:t>𝑠</m:t>
                          </m:r>
                          <m:r>
                            <a:rPr lang="en-US" sz="1600" b="0" i="1" smtClean="0">
                              <a:latin typeface="Cambria Math"/>
                            </a:rPr>
                            <m:t>,</m:t>
                          </m:r>
                          <m:sSub>
                            <m:sSubPr>
                              <m:ctrlPr>
                                <a:rPr lang="en-US" sz="1600" b="0" i="1" smtClean="0">
                                  <a:latin typeface="Cambria Math" panose="02040503050406030204" pitchFamily="18" charset="0"/>
                                </a:rPr>
                              </m:ctrlPr>
                            </m:sSubPr>
                            <m:e>
                              <m:r>
                                <a:rPr lang="en-US" sz="1600" b="0" i="1" smtClean="0">
                                  <a:latin typeface="Cambria Math"/>
                                  <a:ea typeface="Cambria Math"/>
                                </a:rPr>
                                <m:t>𝛾</m:t>
                              </m:r>
                            </m:e>
                            <m:sub>
                              <m:r>
                                <a:rPr lang="en-US" sz="1600" b="0" i="1" smtClean="0">
                                  <a:latin typeface="Cambria Math"/>
                                </a:rPr>
                                <m:t>𝑘</m:t>
                              </m:r>
                            </m:sub>
                          </m:sSub>
                          <m:r>
                            <a:rPr lang="en-US" sz="1600" b="0" i="1" smtClean="0">
                              <a:latin typeface="Cambria Math"/>
                            </a:rPr>
                            <m:t>)</m:t>
                          </m:r>
                          <m:r>
                            <a:rPr lang="en-US" sz="1600" b="0" i="1" smtClean="0">
                              <a:latin typeface="Cambria Math"/>
                            </a:rPr>
                            <m:t>𝑑𝑠</m:t>
                          </m:r>
                        </m:e>
                      </m:nary>
                    </m:oMath>
                  </m:oMathPara>
                </a14:m>
                <a:endParaRPr lang="en-US" sz="1600" dirty="0"/>
              </a:p>
            </p:txBody>
          </p:sp>
        </mc:Choice>
        <mc:Fallback xmlns="">
          <p:sp>
            <p:nvSpPr>
              <p:cNvPr id="2" name="TextBox 1"/>
              <p:cNvSpPr txBox="1">
                <a:spLocks noRot="1" noChangeAspect="1" noMove="1" noResize="1" noEditPoints="1" noAdjustHandles="1" noChangeArrowheads="1" noChangeShapeType="1" noTextEdit="1"/>
              </p:cNvSpPr>
              <p:nvPr/>
            </p:nvSpPr>
            <p:spPr>
              <a:xfrm>
                <a:off x="593136" y="2382477"/>
                <a:ext cx="4140026" cy="866629"/>
              </a:xfrm>
              <a:prstGeom prst="rect">
                <a:avLst/>
              </a:prstGeom>
              <a:blipFill rotWithShape="1">
                <a:blip r:embed="rId3"/>
                <a:stretch>
                  <a:fillRect/>
                </a:stretch>
              </a:blipFill>
            </p:spPr>
            <p:txBody>
              <a:bodyPr/>
              <a:lstStyle/>
              <a:p>
                <a:r>
                  <a:rPr lang="en-US">
                    <a:noFill/>
                  </a:rPr>
                  <a:t> </a:t>
                </a:r>
              </a:p>
            </p:txBody>
          </p:sp>
        </mc:Fallback>
      </mc:AlternateContent>
      <p:cxnSp>
        <p:nvCxnSpPr>
          <p:cNvPr id="5" name="Straight Arrow Connector 4"/>
          <p:cNvCxnSpPr/>
          <p:nvPr/>
        </p:nvCxnSpPr>
        <p:spPr>
          <a:xfrm>
            <a:off x="4813179" y="2815792"/>
            <a:ext cx="798394" cy="0"/>
          </a:xfrm>
          <a:prstGeom prst="straightConnector1">
            <a:avLst/>
          </a:prstGeom>
          <a:ln w="38100" cmpd="sng">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6654" y="1704109"/>
            <a:ext cx="3314217" cy="2608118"/>
          </a:xfrm>
          <a:prstGeom prst="rect">
            <a:avLst/>
          </a:prstGeom>
        </p:spPr>
      </p:pic>
    </p:spTree>
    <p:extLst>
      <p:ext uri="{BB962C8B-B14F-4D97-AF65-F5344CB8AC3E}">
        <p14:creationId xmlns:p14="http://schemas.microsoft.com/office/powerpoint/2010/main" val="62249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wipe(left)">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1" dur="500"/>
                                        <p:tgtEl>
                                          <p:spTgt spid="3">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10" name="MMC_SectionShape"/>
          <p:cNvGrpSpPr/>
          <p:nvPr>
            <p:custDataLst>
              <p:tags r:id="rId3"/>
            </p:custDataLst>
          </p:nvPr>
        </p:nvGrpSpPr>
        <p:grpSpPr bwMode="invGray">
          <a:xfrm>
            <a:off x="0" y="0"/>
            <a:ext cx="9601200" cy="6134100"/>
            <a:chOff x="0" y="0"/>
            <a:chExt cx="9601200" cy="6134100"/>
          </a:xfrm>
        </p:grpSpPr>
        <p:sp>
          <p:nvSpPr>
            <p:cNvPr id="2" name="CoverAnchorTriangle1"/>
            <p:cNvSpPr/>
            <p:nvPr/>
          </p:nvSpPr>
          <p:spPr bwMode="invGray">
            <a:xfrm>
              <a:off x="0" y="0"/>
              <a:ext cx="1409700" cy="1219200"/>
            </a:xfrm>
            <a:prstGeom prst="triangle">
              <a:avLst/>
            </a:prstGeom>
            <a:noFill/>
            <a:ln w="1270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3" name="CoverAnchorTriangle2"/>
            <p:cNvSpPr/>
            <p:nvPr/>
          </p:nvSpPr>
          <p:spPr bwMode="invGray">
            <a:xfrm>
              <a:off x="0" y="4914900"/>
              <a:ext cx="1409700" cy="1219200"/>
            </a:xfrm>
            <a:prstGeom prst="triangle">
              <a:avLst/>
            </a:prstGeom>
            <a:noFill/>
            <a:ln w="1270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4" name="CoverAnchorTriangle3"/>
            <p:cNvSpPr/>
            <p:nvPr/>
          </p:nvSpPr>
          <p:spPr bwMode="invGray">
            <a:xfrm>
              <a:off x="8191500" y="0"/>
              <a:ext cx="1409700" cy="1219200"/>
            </a:xfrm>
            <a:prstGeom prst="triangle">
              <a:avLst/>
            </a:prstGeom>
            <a:noFill/>
            <a:ln w="1270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5" name="CoverAnchorTriangle4"/>
            <p:cNvSpPr/>
            <p:nvPr/>
          </p:nvSpPr>
          <p:spPr bwMode="invGray">
            <a:xfrm>
              <a:off x="8191500" y="4914900"/>
              <a:ext cx="1409700" cy="1219200"/>
            </a:xfrm>
            <a:prstGeom prst="triangle">
              <a:avLst/>
            </a:prstGeom>
            <a:noFill/>
            <a:ln w="1270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6" name="CoverTriangle1"/>
            <p:cNvSpPr/>
            <p:nvPr/>
          </p:nvSpPr>
          <p:spPr bwMode="invGray">
            <a:xfrm flipV="1">
              <a:off x="6076950" y="4914900"/>
              <a:ext cx="1409700" cy="1219200"/>
            </a:xfrm>
            <a:prstGeom prst="triangle">
              <a:avLst/>
            </a:prstGeom>
            <a:solidFill>
              <a:schemeClr val="accent3"/>
            </a:solidFill>
            <a:ln w="12700" cap="flat" cmpd="sng" algn="ctr">
              <a:noFill/>
              <a:prstDash val="solid"/>
            </a:ln>
            <a:effectLst/>
            <a:extLs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7" name="CoverTriangle2"/>
            <p:cNvSpPr/>
            <p:nvPr/>
          </p:nvSpPr>
          <p:spPr bwMode="invGray">
            <a:xfrm>
              <a:off x="6076950" y="3695700"/>
              <a:ext cx="1409700" cy="1219200"/>
            </a:xfrm>
            <a:prstGeom prst="triangle">
              <a:avLst/>
            </a:prstGeom>
            <a:solidFill>
              <a:srgbClr val="D9D9D9"/>
            </a:solidFill>
            <a:ln w="12700" cap="flat" cmpd="sng" algn="ctr">
              <a:noFill/>
              <a:prstDash val="solid"/>
            </a:ln>
            <a:effectLst/>
            <a:extLs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8" name="CoverTriangle3"/>
            <p:cNvSpPr/>
            <p:nvPr/>
          </p:nvSpPr>
          <p:spPr bwMode="invGray">
            <a:xfrm flipV="1">
              <a:off x="5372100" y="3695700"/>
              <a:ext cx="1409700" cy="1219200"/>
            </a:xfrm>
            <a:prstGeom prst="triangle">
              <a:avLst/>
            </a:prstGeom>
            <a:solidFill>
              <a:schemeClr val="accent4"/>
            </a:solidFill>
            <a:ln w="12700" cap="flat" cmpd="sng" algn="ctr">
              <a:noFill/>
              <a:prstDash val="solid"/>
            </a:ln>
            <a:effectLst/>
            <a:extLs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9" name="CoverTriangle4"/>
            <p:cNvSpPr/>
            <p:nvPr/>
          </p:nvSpPr>
          <p:spPr bwMode="invGray">
            <a:xfrm>
              <a:off x="8191500" y="2476500"/>
              <a:ext cx="1409700" cy="1219200"/>
            </a:xfrm>
            <a:prstGeom prst="triangle">
              <a:avLst/>
            </a:prstGeom>
            <a:solidFill>
              <a:schemeClr val="accent1"/>
            </a:solidFill>
            <a:ln w="12700" cap="flat" cmpd="sng" algn="ctr">
              <a:noFill/>
              <a:prstDash val="solid"/>
            </a:ln>
            <a:effectLst/>
            <a:extLs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grpSp>
      <p:sp>
        <p:nvSpPr>
          <p:cNvPr id="11" name="MMCOA_SectionTitle"/>
          <p:cNvSpPr txBox="1"/>
          <p:nvPr/>
        </p:nvSpPr>
        <p:spPr bwMode="invGray">
          <a:xfrm>
            <a:off x="412751" y="2488985"/>
            <a:ext cx="6369049" cy="637849"/>
          </a:xfrm>
          <a:prstGeom prst="rect">
            <a:avLst/>
          </a:prstGeom>
          <a:noFill/>
        </p:spPr>
        <p:txBody>
          <a:bodyPr vert="horz" wrap="square" lIns="0" tIns="72000" rIns="72000" bIns="72000" rtlCol="0" anchor="b">
            <a:spAutoFit/>
          </a:bodyPr>
          <a:lstStyle/>
          <a:p>
            <a:r>
              <a:rPr lang="en-US" sz="3200" b="1" cap="all" spc="400" dirty="0">
                <a:solidFill>
                  <a:srgbClr val="FFFFFF"/>
                </a:solidFill>
                <a:latin typeface="Arial"/>
              </a:rPr>
              <a:t>Information frictions</a:t>
            </a:r>
          </a:p>
        </p:txBody>
      </p:sp>
    </p:spTree>
    <p:custDataLst>
      <p:tags r:id="rId2"/>
    </p:custDataLst>
    <p:extLst>
      <p:ext uri="{BB962C8B-B14F-4D97-AF65-F5344CB8AC3E}">
        <p14:creationId xmlns:p14="http://schemas.microsoft.com/office/powerpoint/2010/main" val="2275248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0" y="1236326"/>
            <a:ext cx="8785225" cy="4765675"/>
          </a:xfrm>
        </p:spPr>
        <p:txBody>
          <a:bodyPr wrap="square"/>
          <a:lstStyle/>
          <a:p>
            <a:r>
              <a:rPr lang="en-US" dirty="0"/>
              <a:t>Misperceptions or misunderstandings can prevent good decision-making</a:t>
            </a:r>
          </a:p>
          <a:p>
            <a:pPr lvl="1"/>
            <a:r>
              <a:rPr lang="en-US" dirty="0"/>
              <a:t>But the starting point here is healthcare…!</a:t>
            </a:r>
          </a:p>
          <a:p>
            <a:r>
              <a:rPr lang="en-US" dirty="0"/>
              <a:t>A 2014 Kaiser Family Foundation Study found the following:</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In addition, many people equate cost with quality in healthcare</a:t>
            </a:r>
          </a:p>
          <a:p>
            <a:r>
              <a:rPr lang="en-US" dirty="0"/>
              <a:t>With these results as our baseline, what’s the likelihood of success for more complex healthcare strategies?</a:t>
            </a:r>
          </a:p>
        </p:txBody>
      </p:sp>
      <p:sp>
        <p:nvSpPr>
          <p:cNvPr id="4" name="Rectangle 2"/>
          <p:cNvSpPr txBox="1">
            <a:spLocks noChangeArrowheads="1"/>
          </p:cNvSpPr>
          <p:nvPr/>
        </p:nvSpPr>
        <p:spPr>
          <a:xfrm>
            <a:off x="392884" y="427771"/>
            <a:ext cx="8690400" cy="691200"/>
          </a:xfrm>
          <a:prstGeom prst="rect">
            <a:avLst/>
          </a:prstGeom>
        </p:spPr>
        <p:txBody>
          <a:bodyPr vert="horz" wrap="square" lIns="0" tIns="0" rIns="0" bIns="0" rtlCol="0" anchor="t" anchorCtr="0">
            <a:normAutofit fontScale="97500"/>
          </a:bodyPr>
          <a:lstStyle>
            <a:lvl1pPr algn="l" defTabSz="914400" rtl="0" eaLnBrk="1" latinLnBrk="0" hangingPunct="1">
              <a:lnSpc>
                <a:spcPct val="100000"/>
              </a:lnSpc>
              <a:spcBef>
                <a:spcPct val="0"/>
              </a:spcBef>
              <a:buNone/>
              <a:defRPr sz="1800" b="1" kern="1200" cap="all" spc="400">
                <a:solidFill>
                  <a:schemeClr val="accent2"/>
                </a:solidFill>
                <a:latin typeface="Arial" pitchFamily="34" charset="0"/>
                <a:ea typeface="+mj-ea"/>
                <a:cs typeface="Arial" pitchFamily="34" charset="0"/>
              </a:defRPr>
            </a:lvl1pPr>
          </a:lstStyle>
          <a:p>
            <a:r>
              <a:rPr lang="en-GB" dirty="0"/>
              <a:t>Information frictions</a:t>
            </a:r>
          </a:p>
          <a:p>
            <a:r>
              <a:rPr lang="en-GB" altLang="en-US" dirty="0">
                <a:solidFill>
                  <a:schemeClr val="tx2"/>
                </a:solidFill>
              </a:rPr>
              <a:t>…And an aside on healthcare literacy</a:t>
            </a:r>
            <a:endParaRPr lang="en-US" altLang="en-US" dirty="0">
              <a:solidFill>
                <a:schemeClr val="tx2"/>
              </a:solidFill>
            </a:endParaRPr>
          </a:p>
        </p:txBody>
      </p:sp>
      <p:graphicFrame>
        <p:nvGraphicFramePr>
          <p:cNvPr id="6" name="Group 169"/>
          <p:cNvGraphicFramePr>
            <a:graphicFrameLocks/>
          </p:cNvGraphicFramePr>
          <p:nvPr>
            <p:extLst>
              <p:ext uri="{D42A27DB-BD31-4B8C-83A1-F6EECF244321}">
                <p14:modId xmlns:p14="http://schemas.microsoft.com/office/powerpoint/2010/main" val="3792567367"/>
              </p:ext>
            </p:extLst>
          </p:nvPr>
        </p:nvGraphicFramePr>
        <p:xfrm>
          <a:off x="1070263" y="2337811"/>
          <a:ext cx="7316788" cy="901700"/>
        </p:xfrm>
        <a:graphic>
          <a:graphicData uri="http://schemas.openxmlformats.org/drawingml/2006/table">
            <a:tbl>
              <a:tblPr/>
              <a:tblGrid>
                <a:gridCol w="3669579">
                  <a:extLst>
                    <a:ext uri="{9D8B030D-6E8A-4147-A177-3AD203B41FA5}">
                      <a16:colId xmlns:a16="http://schemas.microsoft.com/office/drawing/2014/main" val="20000"/>
                    </a:ext>
                  </a:extLst>
                </a:gridCol>
                <a:gridCol w="1208279">
                  <a:extLst>
                    <a:ext uri="{9D8B030D-6E8A-4147-A177-3AD203B41FA5}">
                      <a16:colId xmlns:a16="http://schemas.microsoft.com/office/drawing/2014/main" val="20001"/>
                    </a:ext>
                  </a:extLst>
                </a:gridCol>
                <a:gridCol w="2438930">
                  <a:extLst>
                    <a:ext uri="{9D8B030D-6E8A-4147-A177-3AD203B41FA5}">
                      <a16:colId xmlns:a16="http://schemas.microsoft.com/office/drawing/2014/main" val="20002"/>
                    </a:ext>
                  </a:extLst>
                </a:gridCol>
              </a:tblGrid>
              <a:tr h="4413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Questions</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165" marR="90165" marT="46800" marB="4680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 Correct</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1607" marR="91607"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Common Incorrect Answer</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1607" marR="91607"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60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2"/>
                          </a:solidFill>
                          <a:effectLst/>
                          <a:latin typeface="Arial" charset="0"/>
                          <a:ea typeface="MS PGothic" pitchFamily="34" charset="-128"/>
                          <a:cs typeface="Arial" charset="0"/>
                        </a:rPr>
                        <a:t>Definition of “health insurance premium”</a:t>
                      </a:r>
                      <a:endParaRPr kumimoji="0" lang="en-US" sz="1200" b="1" i="0" u="none" strike="noStrike" cap="none" normalizeH="0" baseline="0" dirty="0">
                        <a:ln>
                          <a:noFill/>
                        </a:ln>
                        <a:solidFill>
                          <a:schemeClr val="accent2"/>
                        </a:solidFill>
                        <a:effectLst/>
                        <a:latin typeface="Arial" charset="0"/>
                        <a:ea typeface="MS PGothic" pitchFamily="34" charset="-128"/>
                      </a:endParaRPr>
                    </a:p>
                  </a:txBody>
                  <a:tcPr marL="90165" marR="90165" marT="46800" marB="46800" anchor="ctr" horzOverflow="overflow">
                    <a:lnL>
                      <a:noFill/>
                    </a:lnL>
                    <a:lnR>
                      <a:noFill/>
                    </a:lnR>
                    <a:lnT w="9525" cap="flat" cmpd="sng" algn="ctr">
                      <a:no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76%</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607" marR="91607" anchor="ctr" horzOverflow="overflow">
                    <a:lnL>
                      <a:noFill/>
                    </a:lnL>
                    <a:lnR>
                      <a:noFill/>
                    </a:lnR>
                    <a:lnT w="9525" cap="flat" cmpd="sng" algn="ctr">
                      <a:no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Don’t Know (16%)</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607" marR="91607" anchor="ctr" horzOverflow="overflow">
                    <a:lnL>
                      <a:noFill/>
                    </a:lnL>
                    <a:lnR>
                      <a:noFill/>
                    </a:lnR>
                    <a:lnT w="9525" cap="flat" cmpd="sng" algn="ctr">
                      <a:noFill/>
                      <a:prstDash val="solid"/>
                      <a:round/>
                      <a:headEnd type="none" w="med" len="med"/>
                      <a:tailEnd type="none" w="med" len="med"/>
                    </a:lnT>
                    <a:lnB>
                      <a:noFill/>
                    </a:lnB>
                    <a:lnTlToBr>
                      <a:noFill/>
                    </a:lnTlToBr>
                    <a:lnBlToTr>
                      <a:noFill/>
                    </a:lnBlTo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5" name="Group 169"/>
          <p:cNvGraphicFramePr>
            <a:graphicFrameLocks/>
          </p:cNvGraphicFramePr>
          <p:nvPr>
            <p:extLst>
              <p:ext uri="{D42A27DB-BD31-4B8C-83A1-F6EECF244321}">
                <p14:modId xmlns:p14="http://schemas.microsoft.com/office/powerpoint/2010/main" val="1544504685"/>
              </p:ext>
            </p:extLst>
          </p:nvPr>
        </p:nvGraphicFramePr>
        <p:xfrm>
          <a:off x="1070263" y="2348542"/>
          <a:ext cx="7316788" cy="1563687"/>
        </p:xfrm>
        <a:graphic>
          <a:graphicData uri="http://schemas.openxmlformats.org/drawingml/2006/table">
            <a:tbl>
              <a:tblPr/>
              <a:tblGrid>
                <a:gridCol w="3669579">
                  <a:extLst>
                    <a:ext uri="{9D8B030D-6E8A-4147-A177-3AD203B41FA5}">
                      <a16:colId xmlns:a16="http://schemas.microsoft.com/office/drawing/2014/main" val="20000"/>
                    </a:ext>
                  </a:extLst>
                </a:gridCol>
                <a:gridCol w="1208279">
                  <a:extLst>
                    <a:ext uri="{9D8B030D-6E8A-4147-A177-3AD203B41FA5}">
                      <a16:colId xmlns:a16="http://schemas.microsoft.com/office/drawing/2014/main" val="20001"/>
                    </a:ext>
                  </a:extLst>
                </a:gridCol>
                <a:gridCol w="2438930">
                  <a:extLst>
                    <a:ext uri="{9D8B030D-6E8A-4147-A177-3AD203B41FA5}">
                      <a16:colId xmlns:a16="http://schemas.microsoft.com/office/drawing/2014/main" val="20002"/>
                    </a:ext>
                  </a:extLst>
                </a:gridCol>
              </a:tblGrid>
              <a:tr h="4413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Questions</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165" marR="90165" marT="46800" marB="4680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 Correct</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1607" marR="91607"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Common Incorrect Answer</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1607" marR="91607"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60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2"/>
                          </a:solidFill>
                          <a:effectLst/>
                          <a:latin typeface="Arial" charset="0"/>
                          <a:ea typeface="MS PGothic" pitchFamily="34" charset="-128"/>
                          <a:cs typeface="Arial" charset="0"/>
                        </a:rPr>
                        <a:t>Definition of “health insurance premium”</a:t>
                      </a:r>
                      <a:endParaRPr kumimoji="0" lang="en-US" sz="1200" b="1" i="0" u="none" strike="noStrike" cap="none" normalizeH="0" baseline="0" dirty="0">
                        <a:ln>
                          <a:noFill/>
                        </a:ln>
                        <a:solidFill>
                          <a:schemeClr val="accent2"/>
                        </a:solidFill>
                        <a:effectLst/>
                        <a:latin typeface="Arial" charset="0"/>
                        <a:ea typeface="MS PGothic" pitchFamily="34" charset="-128"/>
                      </a:endParaRPr>
                    </a:p>
                  </a:txBody>
                  <a:tcPr marL="90165" marR="90165" marT="46800" marB="46800" anchor="ctr" horzOverflow="overflow">
                    <a:lnL>
                      <a:noFill/>
                    </a:lnL>
                    <a:lnR>
                      <a:noFill/>
                    </a:lnR>
                    <a:lnT w="9525" cap="flat" cmpd="sng" algn="ctr">
                      <a:no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76%</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607" marR="91607" anchor="ctr" horzOverflow="overflow">
                    <a:lnL>
                      <a:noFill/>
                    </a:lnL>
                    <a:lnR>
                      <a:noFill/>
                    </a:lnR>
                    <a:lnT w="9525" cap="flat" cmpd="sng" algn="ctr">
                      <a:no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Don’t Know (16%)</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607" marR="91607" anchor="ctr" horzOverflow="overflow">
                    <a:lnL>
                      <a:noFill/>
                    </a:lnL>
                    <a:lnR>
                      <a:noFill/>
                    </a:lnR>
                    <a:lnT w="9525" cap="flat" cmpd="sng" algn="ctr">
                      <a:noFill/>
                      <a:prstDash val="solid"/>
                      <a:round/>
                      <a:headEnd type="none" w="med" len="med"/>
                      <a:tailEnd type="none" w="med" len="med"/>
                    </a:lnT>
                    <a:lnB>
                      <a:noFill/>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66198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2"/>
                          </a:solidFill>
                          <a:effectLst/>
                          <a:latin typeface="Arial" charset="0"/>
                          <a:ea typeface="MS PGothic" pitchFamily="34" charset="-128"/>
                          <a:cs typeface="Arial" charset="0"/>
                        </a:rPr>
                        <a:t>Definition of “annual health insurance deductible”</a:t>
                      </a:r>
                      <a:endParaRPr kumimoji="0" lang="en-US" sz="1200" b="1" i="0" u="none" strike="noStrike" cap="none" normalizeH="0" baseline="0" dirty="0">
                        <a:ln>
                          <a:noFill/>
                        </a:ln>
                        <a:solidFill>
                          <a:schemeClr val="accent2"/>
                        </a:solidFill>
                        <a:effectLst/>
                        <a:latin typeface="Arial" charset="0"/>
                        <a:ea typeface="MS PGothic" pitchFamily="34" charset="-128"/>
                      </a:endParaRPr>
                    </a:p>
                  </a:txBody>
                  <a:tcPr marL="90165" marR="90165" marT="46800" marB="46800"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72%</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607" marR="91607"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Don’t Know (15%)</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607" marR="91607" anchor="ctr" horzOverflow="overflow">
                    <a:lnL>
                      <a:noFill/>
                    </a:lnL>
                    <a:lnR>
                      <a:noFill/>
                    </a:lnR>
                    <a:lnT>
                      <a:noFill/>
                    </a:lnT>
                    <a:lnB>
                      <a:noFill/>
                    </a:lnB>
                    <a:lnTlToBr>
                      <a:noFill/>
                    </a:lnTlToBr>
                    <a:lnBlToTr>
                      <a:noFill/>
                    </a:lnBlToTr>
                    <a:solidFill>
                      <a:schemeClr val="bg1">
                        <a:lumMod val="85000"/>
                      </a:schemeClr>
                    </a:solidFill>
                  </a:tcPr>
                </a:tc>
                <a:extLst>
                  <a:ext uri="{0D108BD9-81ED-4DB2-BD59-A6C34878D82A}">
                    <a16:rowId xmlns:a16="http://schemas.microsoft.com/office/drawing/2014/main" val="10002"/>
                  </a:ext>
                </a:extLst>
              </a:tr>
            </a:tbl>
          </a:graphicData>
        </a:graphic>
      </p:graphicFrame>
      <p:graphicFrame>
        <p:nvGraphicFramePr>
          <p:cNvPr id="7" name="Group 169"/>
          <p:cNvGraphicFramePr>
            <a:graphicFrameLocks/>
          </p:cNvGraphicFramePr>
          <p:nvPr>
            <p:extLst>
              <p:ext uri="{D42A27DB-BD31-4B8C-83A1-F6EECF244321}">
                <p14:modId xmlns:p14="http://schemas.microsoft.com/office/powerpoint/2010/main" val="1738163393"/>
              </p:ext>
            </p:extLst>
          </p:nvPr>
        </p:nvGraphicFramePr>
        <p:xfrm>
          <a:off x="1070263" y="2337811"/>
          <a:ext cx="7316788" cy="2025650"/>
        </p:xfrm>
        <a:graphic>
          <a:graphicData uri="http://schemas.openxmlformats.org/drawingml/2006/table">
            <a:tbl>
              <a:tblPr/>
              <a:tblGrid>
                <a:gridCol w="3669579">
                  <a:extLst>
                    <a:ext uri="{9D8B030D-6E8A-4147-A177-3AD203B41FA5}">
                      <a16:colId xmlns:a16="http://schemas.microsoft.com/office/drawing/2014/main" val="20000"/>
                    </a:ext>
                  </a:extLst>
                </a:gridCol>
                <a:gridCol w="1208279">
                  <a:extLst>
                    <a:ext uri="{9D8B030D-6E8A-4147-A177-3AD203B41FA5}">
                      <a16:colId xmlns:a16="http://schemas.microsoft.com/office/drawing/2014/main" val="20001"/>
                    </a:ext>
                  </a:extLst>
                </a:gridCol>
                <a:gridCol w="2438930">
                  <a:extLst>
                    <a:ext uri="{9D8B030D-6E8A-4147-A177-3AD203B41FA5}">
                      <a16:colId xmlns:a16="http://schemas.microsoft.com/office/drawing/2014/main" val="20002"/>
                    </a:ext>
                  </a:extLst>
                </a:gridCol>
              </a:tblGrid>
              <a:tr h="4413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Questions</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165" marR="90165" marT="46800" marB="4680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 Correct</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1607" marR="91607"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Common Incorrect Answer</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1607" marR="91607"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60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2"/>
                          </a:solidFill>
                          <a:effectLst/>
                          <a:latin typeface="Arial" charset="0"/>
                          <a:ea typeface="MS PGothic" pitchFamily="34" charset="-128"/>
                          <a:cs typeface="Arial" charset="0"/>
                        </a:rPr>
                        <a:t>Definition of “health insurance premium”</a:t>
                      </a:r>
                      <a:endParaRPr kumimoji="0" lang="en-US" sz="1200" b="1" i="0" u="none" strike="noStrike" cap="none" normalizeH="0" baseline="0" dirty="0">
                        <a:ln>
                          <a:noFill/>
                        </a:ln>
                        <a:solidFill>
                          <a:schemeClr val="accent2"/>
                        </a:solidFill>
                        <a:effectLst/>
                        <a:latin typeface="Arial" charset="0"/>
                        <a:ea typeface="MS PGothic" pitchFamily="34" charset="-128"/>
                      </a:endParaRPr>
                    </a:p>
                  </a:txBody>
                  <a:tcPr marL="90165" marR="90165" marT="46800" marB="46800" anchor="ctr" horzOverflow="overflow">
                    <a:lnL>
                      <a:noFill/>
                    </a:lnL>
                    <a:lnR>
                      <a:noFill/>
                    </a:lnR>
                    <a:lnT w="9525" cap="flat" cmpd="sng" algn="ctr">
                      <a:no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76%</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607" marR="91607" anchor="ctr" horzOverflow="overflow">
                    <a:lnL>
                      <a:noFill/>
                    </a:lnL>
                    <a:lnR>
                      <a:noFill/>
                    </a:lnR>
                    <a:lnT w="9525" cap="flat" cmpd="sng" algn="ctr">
                      <a:no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Don’t Know (16%)</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607" marR="91607" anchor="ctr" horzOverflow="overflow">
                    <a:lnL>
                      <a:noFill/>
                    </a:lnL>
                    <a:lnR>
                      <a:noFill/>
                    </a:lnR>
                    <a:lnT w="9525" cap="flat" cmpd="sng" algn="ctr">
                      <a:noFill/>
                      <a:prstDash val="solid"/>
                      <a:round/>
                      <a:headEnd type="none" w="med" len="med"/>
                      <a:tailEnd type="none" w="med" len="med"/>
                    </a:lnT>
                    <a:lnB>
                      <a:noFill/>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66198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2"/>
                          </a:solidFill>
                          <a:effectLst/>
                          <a:latin typeface="Arial" charset="0"/>
                          <a:ea typeface="MS PGothic" pitchFamily="34" charset="-128"/>
                          <a:cs typeface="Arial" charset="0"/>
                        </a:rPr>
                        <a:t>Definition of “annual health insurance deductible”</a:t>
                      </a:r>
                      <a:endParaRPr kumimoji="0" lang="en-US" sz="1200" b="1" i="0" u="none" strike="noStrike" cap="none" normalizeH="0" baseline="0" dirty="0">
                        <a:ln>
                          <a:noFill/>
                        </a:ln>
                        <a:solidFill>
                          <a:schemeClr val="accent2"/>
                        </a:solidFill>
                        <a:effectLst/>
                        <a:latin typeface="Arial" charset="0"/>
                        <a:ea typeface="MS PGothic" pitchFamily="34" charset="-128"/>
                      </a:endParaRPr>
                    </a:p>
                  </a:txBody>
                  <a:tcPr marL="90165" marR="90165" marT="46800" marB="46800"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72%</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607" marR="91607"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Don’t Know (15%)</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607" marR="91607" anchor="ctr" horzOverflow="overflow">
                    <a:lnL>
                      <a:noFill/>
                    </a:lnL>
                    <a:lnR>
                      <a:noFill/>
                    </a:lnR>
                    <a:lnT>
                      <a:noFill/>
                    </a:lnT>
                    <a:lnB>
                      <a:noFill/>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4619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2"/>
                          </a:solidFill>
                          <a:effectLst/>
                          <a:latin typeface="Arial" charset="0"/>
                          <a:ea typeface="MS PGothic" pitchFamily="34" charset="-128"/>
                          <a:cs typeface="Arial" charset="0"/>
                        </a:rPr>
                        <a:t>Definition of “annual out-of-pocket limit” for a health policy</a:t>
                      </a:r>
                      <a:endParaRPr kumimoji="0" lang="en-US" sz="1200" b="1" i="0" u="none" strike="noStrike" cap="none" normalizeH="0" baseline="0" dirty="0">
                        <a:ln>
                          <a:noFill/>
                        </a:ln>
                        <a:solidFill>
                          <a:schemeClr val="accent2"/>
                        </a:solidFill>
                        <a:effectLst/>
                        <a:latin typeface="Arial" charset="0"/>
                        <a:ea typeface="MS PGothic" pitchFamily="34" charset="-128"/>
                      </a:endParaRPr>
                    </a:p>
                  </a:txBody>
                  <a:tcPr marL="90165" marR="90165" marT="46800" marB="4680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67%</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607" marR="91607"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Don’t Know (18%)</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607" marR="91607"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3"/>
                  </a:ext>
                </a:extLst>
              </a:tr>
            </a:tbl>
          </a:graphicData>
        </a:graphic>
      </p:graphicFrame>
      <p:graphicFrame>
        <p:nvGraphicFramePr>
          <p:cNvPr id="8" name="Group 169"/>
          <p:cNvGraphicFramePr>
            <a:graphicFrameLocks/>
          </p:cNvGraphicFramePr>
          <p:nvPr>
            <p:extLst>
              <p:ext uri="{D42A27DB-BD31-4B8C-83A1-F6EECF244321}">
                <p14:modId xmlns:p14="http://schemas.microsoft.com/office/powerpoint/2010/main" val="2061559"/>
              </p:ext>
            </p:extLst>
          </p:nvPr>
        </p:nvGraphicFramePr>
        <p:xfrm>
          <a:off x="1070263" y="2337811"/>
          <a:ext cx="7316788" cy="2486025"/>
        </p:xfrm>
        <a:graphic>
          <a:graphicData uri="http://schemas.openxmlformats.org/drawingml/2006/table">
            <a:tbl>
              <a:tblPr/>
              <a:tblGrid>
                <a:gridCol w="3669579">
                  <a:extLst>
                    <a:ext uri="{9D8B030D-6E8A-4147-A177-3AD203B41FA5}">
                      <a16:colId xmlns:a16="http://schemas.microsoft.com/office/drawing/2014/main" val="20000"/>
                    </a:ext>
                  </a:extLst>
                </a:gridCol>
                <a:gridCol w="1208279">
                  <a:extLst>
                    <a:ext uri="{9D8B030D-6E8A-4147-A177-3AD203B41FA5}">
                      <a16:colId xmlns:a16="http://schemas.microsoft.com/office/drawing/2014/main" val="20001"/>
                    </a:ext>
                  </a:extLst>
                </a:gridCol>
                <a:gridCol w="2438930">
                  <a:extLst>
                    <a:ext uri="{9D8B030D-6E8A-4147-A177-3AD203B41FA5}">
                      <a16:colId xmlns:a16="http://schemas.microsoft.com/office/drawing/2014/main" val="20002"/>
                    </a:ext>
                  </a:extLst>
                </a:gridCol>
              </a:tblGrid>
              <a:tr h="4413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Questions</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165" marR="90165" marT="46800" marB="4680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 Correct</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1607" marR="91607"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Common Incorrect Answer</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1607" marR="91607"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60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2"/>
                          </a:solidFill>
                          <a:effectLst/>
                          <a:latin typeface="Arial" charset="0"/>
                          <a:ea typeface="MS PGothic" pitchFamily="34" charset="-128"/>
                          <a:cs typeface="Arial" charset="0"/>
                        </a:rPr>
                        <a:t>Definition of “health insurance premium”</a:t>
                      </a:r>
                      <a:endParaRPr kumimoji="0" lang="en-US" sz="1200" b="1" i="0" u="none" strike="noStrike" cap="none" normalizeH="0" baseline="0" dirty="0">
                        <a:ln>
                          <a:noFill/>
                        </a:ln>
                        <a:solidFill>
                          <a:schemeClr val="accent2"/>
                        </a:solidFill>
                        <a:effectLst/>
                        <a:latin typeface="Arial" charset="0"/>
                        <a:ea typeface="MS PGothic" pitchFamily="34" charset="-128"/>
                      </a:endParaRPr>
                    </a:p>
                  </a:txBody>
                  <a:tcPr marL="90165" marR="90165" marT="46800" marB="46800" anchor="ctr" horzOverflow="overflow">
                    <a:lnL>
                      <a:noFill/>
                    </a:lnL>
                    <a:lnR>
                      <a:noFill/>
                    </a:lnR>
                    <a:lnT w="9525" cap="flat" cmpd="sng" algn="ctr">
                      <a:no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76%</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607" marR="91607" anchor="ctr" horzOverflow="overflow">
                    <a:lnL>
                      <a:noFill/>
                    </a:lnL>
                    <a:lnR>
                      <a:noFill/>
                    </a:lnR>
                    <a:lnT w="9525" cap="flat" cmpd="sng" algn="ctr">
                      <a:no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Don’t Know (16%)</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607" marR="91607" anchor="ctr" horzOverflow="overflow">
                    <a:lnL>
                      <a:noFill/>
                    </a:lnL>
                    <a:lnR>
                      <a:noFill/>
                    </a:lnR>
                    <a:lnT w="9525" cap="flat" cmpd="sng" algn="ctr">
                      <a:noFill/>
                      <a:prstDash val="solid"/>
                      <a:round/>
                      <a:headEnd type="none" w="med" len="med"/>
                      <a:tailEnd type="none" w="med" len="med"/>
                    </a:lnT>
                    <a:lnB>
                      <a:noFill/>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66198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2"/>
                          </a:solidFill>
                          <a:effectLst/>
                          <a:latin typeface="Arial" charset="0"/>
                          <a:ea typeface="MS PGothic" pitchFamily="34" charset="-128"/>
                          <a:cs typeface="Arial" charset="0"/>
                        </a:rPr>
                        <a:t>Definition of “annual health insurance deductible”</a:t>
                      </a:r>
                      <a:endParaRPr kumimoji="0" lang="en-US" sz="1200" b="1" i="0" u="none" strike="noStrike" cap="none" normalizeH="0" baseline="0" dirty="0">
                        <a:ln>
                          <a:noFill/>
                        </a:ln>
                        <a:solidFill>
                          <a:schemeClr val="accent2"/>
                        </a:solidFill>
                        <a:effectLst/>
                        <a:latin typeface="Arial" charset="0"/>
                        <a:ea typeface="MS PGothic" pitchFamily="34" charset="-128"/>
                      </a:endParaRPr>
                    </a:p>
                  </a:txBody>
                  <a:tcPr marL="90165" marR="90165" marT="46800" marB="46800"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72%</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607" marR="91607"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Don’t Know (15%)</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607" marR="91607" anchor="ctr" horzOverflow="overflow">
                    <a:lnL>
                      <a:noFill/>
                    </a:lnL>
                    <a:lnR>
                      <a:noFill/>
                    </a:lnR>
                    <a:lnT>
                      <a:noFill/>
                    </a:lnT>
                    <a:lnB>
                      <a:noFill/>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4619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2"/>
                          </a:solidFill>
                          <a:effectLst/>
                          <a:latin typeface="Arial" charset="0"/>
                          <a:ea typeface="MS PGothic" pitchFamily="34" charset="-128"/>
                          <a:cs typeface="Arial" charset="0"/>
                        </a:rPr>
                        <a:t>Definition of “annual out-of-pocket limit” for a health policy</a:t>
                      </a:r>
                      <a:endParaRPr kumimoji="0" lang="en-US" sz="1200" b="1" i="0" u="none" strike="noStrike" cap="none" normalizeH="0" baseline="0" dirty="0">
                        <a:ln>
                          <a:noFill/>
                        </a:ln>
                        <a:solidFill>
                          <a:schemeClr val="accent2"/>
                        </a:solidFill>
                        <a:effectLst/>
                        <a:latin typeface="Arial" charset="0"/>
                        <a:ea typeface="MS PGothic" pitchFamily="34" charset="-128"/>
                      </a:endParaRPr>
                    </a:p>
                  </a:txBody>
                  <a:tcPr marL="90165" marR="90165" marT="46800" marB="4680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67%</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607" marR="91607"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Don’t Know (18%)</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607" marR="91607"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460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2"/>
                          </a:solidFill>
                          <a:effectLst/>
                          <a:latin typeface="Arial" charset="0"/>
                          <a:ea typeface="MS PGothic" pitchFamily="34" charset="-128"/>
                          <a:cs typeface="Arial" charset="0"/>
                        </a:rPr>
                        <a:t>Definition of “health insurance formulary”</a:t>
                      </a:r>
                      <a:endParaRPr kumimoji="0" lang="en-US" sz="1200" b="1" i="0" u="none" strike="noStrike" cap="none" normalizeH="0" baseline="0" dirty="0">
                        <a:ln>
                          <a:noFill/>
                        </a:ln>
                        <a:solidFill>
                          <a:schemeClr val="accent2"/>
                        </a:solidFill>
                        <a:effectLst/>
                        <a:latin typeface="Arial" charset="0"/>
                        <a:ea typeface="MS PGothic" pitchFamily="34" charset="-128"/>
                      </a:endParaRPr>
                    </a:p>
                  </a:txBody>
                  <a:tcPr marL="90165" marR="90165" marT="46800" marB="46800"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33%</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607" marR="91607"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Don’t Know (53%)</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607" marR="91607" anchor="ctr" horzOverflow="overflow">
                    <a:lnL>
                      <a:noFill/>
                    </a:lnL>
                    <a:lnR>
                      <a:noFill/>
                    </a:lnR>
                    <a:lnT>
                      <a:noFill/>
                    </a:lnT>
                    <a:lnB>
                      <a:noFill/>
                    </a:lnB>
                    <a:lnTlToBr>
                      <a:noFill/>
                    </a:lnTlToBr>
                    <a:lnBlToTr>
                      <a:noFill/>
                    </a:lnBlToT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9" name="Group 169"/>
          <p:cNvGraphicFramePr>
            <a:graphicFrameLocks/>
          </p:cNvGraphicFramePr>
          <p:nvPr>
            <p:extLst>
              <p:ext uri="{D42A27DB-BD31-4B8C-83A1-F6EECF244321}">
                <p14:modId xmlns:p14="http://schemas.microsoft.com/office/powerpoint/2010/main" val="2652776371"/>
              </p:ext>
            </p:extLst>
          </p:nvPr>
        </p:nvGraphicFramePr>
        <p:xfrm>
          <a:off x="1068937" y="2335294"/>
          <a:ext cx="7316788" cy="2947988"/>
        </p:xfrm>
        <a:graphic>
          <a:graphicData uri="http://schemas.openxmlformats.org/drawingml/2006/table">
            <a:tbl>
              <a:tblPr/>
              <a:tblGrid>
                <a:gridCol w="3669579">
                  <a:extLst>
                    <a:ext uri="{9D8B030D-6E8A-4147-A177-3AD203B41FA5}">
                      <a16:colId xmlns:a16="http://schemas.microsoft.com/office/drawing/2014/main" val="20000"/>
                    </a:ext>
                  </a:extLst>
                </a:gridCol>
                <a:gridCol w="1208279">
                  <a:extLst>
                    <a:ext uri="{9D8B030D-6E8A-4147-A177-3AD203B41FA5}">
                      <a16:colId xmlns:a16="http://schemas.microsoft.com/office/drawing/2014/main" val="20001"/>
                    </a:ext>
                  </a:extLst>
                </a:gridCol>
                <a:gridCol w="2438930">
                  <a:extLst>
                    <a:ext uri="{9D8B030D-6E8A-4147-A177-3AD203B41FA5}">
                      <a16:colId xmlns:a16="http://schemas.microsoft.com/office/drawing/2014/main" val="20002"/>
                    </a:ext>
                  </a:extLst>
                </a:gridCol>
              </a:tblGrid>
              <a:tr h="4413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Questions</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0165" marR="90165" marT="46800" marB="4680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 Correct</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1607" marR="91607"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kern="1100" cap="none" spc="100" normalizeH="0" baseline="0" dirty="0">
                          <a:ln>
                            <a:noFill/>
                          </a:ln>
                          <a:solidFill>
                            <a:schemeClr val="bg1"/>
                          </a:solidFill>
                          <a:effectLst/>
                          <a:latin typeface="Arial" charset="0"/>
                          <a:ea typeface="MS PGothic" pitchFamily="34" charset="-128"/>
                          <a:cs typeface="Arial" charset="0"/>
                        </a:rPr>
                        <a:t>Common Incorrect Answer</a:t>
                      </a:r>
                      <a:endParaRPr kumimoji="0" lang="en-US" sz="1200" b="1" i="0" u="none" strike="noStrike" kern="1100" cap="none" spc="100" normalizeH="0" baseline="0" dirty="0">
                        <a:ln>
                          <a:noFill/>
                        </a:ln>
                        <a:solidFill>
                          <a:schemeClr val="bg1"/>
                        </a:solidFill>
                        <a:effectLst/>
                        <a:latin typeface="Arial" charset="0"/>
                        <a:ea typeface="MS PGothic" pitchFamily="34" charset="-128"/>
                      </a:endParaRPr>
                    </a:p>
                  </a:txBody>
                  <a:tcPr marL="91607" marR="91607"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60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2"/>
                          </a:solidFill>
                          <a:effectLst/>
                          <a:latin typeface="Arial" charset="0"/>
                          <a:ea typeface="MS PGothic" pitchFamily="34" charset="-128"/>
                          <a:cs typeface="Arial" charset="0"/>
                        </a:rPr>
                        <a:t>Definition of “health insurance premium”</a:t>
                      </a:r>
                      <a:endParaRPr kumimoji="0" lang="en-US" sz="1200" b="1" i="0" u="none" strike="noStrike" cap="none" normalizeH="0" baseline="0" dirty="0">
                        <a:ln>
                          <a:noFill/>
                        </a:ln>
                        <a:solidFill>
                          <a:schemeClr val="accent2"/>
                        </a:solidFill>
                        <a:effectLst/>
                        <a:latin typeface="Arial" charset="0"/>
                        <a:ea typeface="MS PGothic" pitchFamily="34" charset="-128"/>
                      </a:endParaRPr>
                    </a:p>
                  </a:txBody>
                  <a:tcPr marL="90165" marR="90165" marT="46800" marB="46800" anchor="ctr" horzOverflow="overflow">
                    <a:lnL>
                      <a:noFill/>
                    </a:lnL>
                    <a:lnR>
                      <a:noFill/>
                    </a:lnR>
                    <a:lnT w="9525" cap="flat" cmpd="sng" algn="ctr">
                      <a:no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76%</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607" marR="91607" anchor="ctr" horzOverflow="overflow">
                    <a:lnL>
                      <a:noFill/>
                    </a:lnL>
                    <a:lnR>
                      <a:noFill/>
                    </a:lnR>
                    <a:lnT w="9525" cap="flat" cmpd="sng" algn="ctr">
                      <a:no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Don’t Know (16%)</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607" marR="91607" anchor="ctr" horzOverflow="overflow">
                    <a:lnL>
                      <a:noFill/>
                    </a:lnL>
                    <a:lnR>
                      <a:noFill/>
                    </a:lnR>
                    <a:lnT w="9525" cap="flat" cmpd="sng" algn="ctr">
                      <a:noFill/>
                      <a:prstDash val="solid"/>
                      <a:round/>
                      <a:headEnd type="none" w="med" len="med"/>
                      <a:tailEnd type="none" w="med" len="med"/>
                    </a:lnT>
                    <a:lnB>
                      <a:noFill/>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66198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2"/>
                          </a:solidFill>
                          <a:effectLst/>
                          <a:latin typeface="Arial" charset="0"/>
                          <a:ea typeface="MS PGothic" pitchFamily="34" charset="-128"/>
                          <a:cs typeface="Arial" charset="0"/>
                        </a:rPr>
                        <a:t>Definition of “annual health insurance deductible”</a:t>
                      </a:r>
                      <a:endParaRPr kumimoji="0" lang="en-US" sz="1200" b="1" i="0" u="none" strike="noStrike" cap="none" normalizeH="0" baseline="0" dirty="0">
                        <a:ln>
                          <a:noFill/>
                        </a:ln>
                        <a:solidFill>
                          <a:schemeClr val="accent2"/>
                        </a:solidFill>
                        <a:effectLst/>
                        <a:latin typeface="Arial" charset="0"/>
                        <a:ea typeface="MS PGothic" pitchFamily="34" charset="-128"/>
                      </a:endParaRPr>
                    </a:p>
                  </a:txBody>
                  <a:tcPr marL="90165" marR="90165" marT="46800" marB="46800"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72%</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607" marR="91607"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Don’t Know (15%)</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607" marR="91607" anchor="ctr" horzOverflow="overflow">
                    <a:lnL>
                      <a:noFill/>
                    </a:lnL>
                    <a:lnR>
                      <a:noFill/>
                    </a:lnR>
                    <a:lnT>
                      <a:noFill/>
                    </a:lnT>
                    <a:lnB>
                      <a:noFill/>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4619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2"/>
                          </a:solidFill>
                          <a:effectLst/>
                          <a:latin typeface="Arial" charset="0"/>
                          <a:ea typeface="MS PGothic" pitchFamily="34" charset="-128"/>
                          <a:cs typeface="Arial" charset="0"/>
                        </a:rPr>
                        <a:t>Definition of “annual out-of-pocket limit” for a health policy</a:t>
                      </a:r>
                      <a:endParaRPr kumimoji="0" lang="en-US" sz="1200" b="1" i="0" u="none" strike="noStrike" cap="none" normalizeH="0" baseline="0" dirty="0">
                        <a:ln>
                          <a:noFill/>
                        </a:ln>
                        <a:solidFill>
                          <a:schemeClr val="accent2"/>
                        </a:solidFill>
                        <a:effectLst/>
                        <a:latin typeface="Arial" charset="0"/>
                        <a:ea typeface="MS PGothic" pitchFamily="34" charset="-128"/>
                      </a:endParaRPr>
                    </a:p>
                  </a:txBody>
                  <a:tcPr marL="90165" marR="90165" marT="46800" marB="4680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67%</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607" marR="91607"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Don’t Know (18%)</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607" marR="91607"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460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2"/>
                          </a:solidFill>
                          <a:effectLst/>
                          <a:latin typeface="Arial" charset="0"/>
                          <a:ea typeface="MS PGothic" pitchFamily="34" charset="-128"/>
                          <a:cs typeface="Arial" charset="0"/>
                        </a:rPr>
                        <a:t>Definition of “health insurance formulary”</a:t>
                      </a:r>
                      <a:endParaRPr kumimoji="0" lang="en-US" sz="1200" b="1" i="0" u="none" strike="noStrike" cap="none" normalizeH="0" baseline="0" dirty="0">
                        <a:ln>
                          <a:noFill/>
                        </a:ln>
                        <a:solidFill>
                          <a:schemeClr val="accent2"/>
                        </a:solidFill>
                        <a:effectLst/>
                        <a:latin typeface="Arial" charset="0"/>
                        <a:ea typeface="MS PGothic" pitchFamily="34" charset="-128"/>
                      </a:endParaRPr>
                    </a:p>
                  </a:txBody>
                  <a:tcPr marL="90165" marR="90165" marT="46800" marB="46800"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33%</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607" marR="91607"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Don’t Know (53%)</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607" marR="91607" anchor="ctr" horzOverflow="overflow">
                    <a:lnL>
                      <a:noFill/>
                    </a:lnL>
                    <a:lnR>
                      <a:noFill/>
                    </a:lnR>
                    <a:lnT>
                      <a:noFill/>
                    </a:lnT>
                    <a:lnB>
                      <a:noFill/>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4619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2"/>
                          </a:solidFill>
                          <a:effectLst/>
                          <a:latin typeface="Arial" charset="0"/>
                          <a:ea typeface="MS PGothic" pitchFamily="34" charset="-128"/>
                          <a:cs typeface="Arial" charset="0"/>
                        </a:rPr>
                        <a:t>Simple calculation of expected out-of-pocket costs</a:t>
                      </a:r>
                      <a:endParaRPr kumimoji="0" lang="en-US" sz="1200" b="1" i="0" u="none" strike="noStrike" cap="none" normalizeH="0" baseline="0" dirty="0">
                        <a:ln>
                          <a:noFill/>
                        </a:ln>
                        <a:solidFill>
                          <a:schemeClr val="accent2"/>
                        </a:solidFill>
                        <a:effectLst/>
                        <a:latin typeface="Arial" charset="0"/>
                        <a:ea typeface="MS PGothic" pitchFamily="34" charset="-128"/>
                      </a:endParaRPr>
                    </a:p>
                  </a:txBody>
                  <a:tcPr marL="90165" marR="90165" marT="46800" marB="46800" anchor="ctr" horzOverflow="overflow">
                    <a:lnL>
                      <a:noFill/>
                    </a:lnL>
                    <a:lnR>
                      <a:noFill/>
                    </a:lnR>
                    <a:lnT>
                      <a:noFill/>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16%</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607" marR="91607" anchor="ctr" horzOverflow="overflow">
                    <a:lnL>
                      <a:noFill/>
                    </a:lnL>
                    <a:lnR>
                      <a:noFill/>
                    </a:lnR>
                    <a:lnT>
                      <a:noFill/>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charset="0"/>
                          <a:ea typeface="MS PGothic" pitchFamily="34" charset="-128"/>
                          <a:cs typeface="Arial" charset="0"/>
                        </a:rPr>
                        <a:t>$80 (39%)</a:t>
                      </a:r>
                      <a:endParaRPr kumimoji="0" lang="en-US" sz="1200" b="0" i="0" u="none" strike="noStrike" cap="none" normalizeH="0" baseline="0" dirty="0">
                        <a:ln>
                          <a:noFill/>
                        </a:ln>
                        <a:solidFill>
                          <a:srgbClr val="808080"/>
                        </a:solidFill>
                        <a:effectLst/>
                        <a:latin typeface="Arial" charset="0"/>
                        <a:ea typeface="MS PGothic" pitchFamily="34" charset="-128"/>
                      </a:endParaRPr>
                    </a:p>
                  </a:txBody>
                  <a:tcPr marL="91607" marR="91607" anchor="ctr" horzOverflow="overflow">
                    <a:lnL>
                      <a:noFill/>
                    </a:lnL>
                    <a:lnR>
                      <a:noFill/>
                    </a:lnR>
                    <a:lnT>
                      <a:noFill/>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8932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3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wipe(left)">
                                      <p:cBhvr>
                                        <p:cTn id="46" dur="500"/>
                                        <p:tgtEl>
                                          <p:spTgt spid="3">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wipe(left)">
                                      <p:cBhvr>
                                        <p:cTn id="5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0" y="1308099"/>
            <a:ext cx="8785225" cy="4765675"/>
          </a:xfrm>
        </p:spPr>
        <p:txBody>
          <a:bodyPr wrap="square"/>
          <a:lstStyle/>
          <a:p>
            <a:r>
              <a:rPr lang="en-US" sz="1800" dirty="0"/>
              <a:t>Beware the “curse of knowledge”</a:t>
            </a:r>
          </a:p>
          <a:p>
            <a:r>
              <a:rPr lang="en-US" sz="1800" dirty="0"/>
              <a:t>Find ways to strip things down for clarity</a:t>
            </a:r>
          </a:p>
          <a:p>
            <a:pPr lvl="1"/>
            <a:r>
              <a:rPr lang="en-US" sz="1800" dirty="0"/>
              <a:t>Do not include things because they have always been included</a:t>
            </a:r>
          </a:p>
          <a:p>
            <a:pPr lvl="1"/>
            <a:r>
              <a:rPr lang="en-US" sz="1800" dirty="0"/>
              <a:t>Do not include things that aren’t significant</a:t>
            </a:r>
          </a:p>
          <a:p>
            <a:r>
              <a:rPr lang="en-US" sz="1800" dirty="0"/>
              <a:t>Provide OOP cost estimates using simple examples</a:t>
            </a:r>
          </a:p>
          <a:p>
            <a:r>
              <a:rPr lang="en-US" sz="1800" dirty="0"/>
              <a:t>If using online enrollment, provide links or videos in-site explaining basics</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4" name="Rectangle 2"/>
          <p:cNvSpPr txBox="1">
            <a:spLocks noChangeArrowheads="1"/>
          </p:cNvSpPr>
          <p:nvPr/>
        </p:nvSpPr>
        <p:spPr>
          <a:xfrm>
            <a:off x="392884" y="427771"/>
            <a:ext cx="8690400" cy="691200"/>
          </a:xfrm>
          <a:prstGeom prst="rect">
            <a:avLst/>
          </a:prstGeom>
        </p:spPr>
        <p:txBody>
          <a:bodyPr vert="horz" wrap="square" lIns="0" tIns="0" rIns="0" bIns="0" rtlCol="0" anchor="t" anchorCtr="0">
            <a:normAutofit fontScale="97500"/>
          </a:bodyPr>
          <a:lstStyle>
            <a:lvl1pPr algn="l" defTabSz="914400" rtl="0" eaLnBrk="1" latinLnBrk="0" hangingPunct="1">
              <a:lnSpc>
                <a:spcPct val="100000"/>
              </a:lnSpc>
              <a:spcBef>
                <a:spcPct val="0"/>
              </a:spcBef>
              <a:buNone/>
              <a:defRPr sz="1800" b="1" kern="1200" cap="all" spc="400">
                <a:solidFill>
                  <a:schemeClr val="accent2"/>
                </a:solidFill>
                <a:latin typeface="Arial" pitchFamily="34" charset="0"/>
                <a:ea typeface="+mj-ea"/>
                <a:cs typeface="Arial" pitchFamily="34" charset="0"/>
              </a:defRPr>
            </a:lvl1pPr>
          </a:lstStyle>
          <a:p>
            <a:r>
              <a:rPr lang="en-GB" dirty="0"/>
              <a:t>Information frictions</a:t>
            </a:r>
          </a:p>
          <a:p>
            <a:r>
              <a:rPr lang="en-GB" altLang="en-US" dirty="0">
                <a:solidFill>
                  <a:schemeClr val="tx2"/>
                </a:solidFill>
              </a:rPr>
              <a:t>…so what do we do?</a:t>
            </a:r>
            <a:endParaRPr lang="en-US" altLang="en-US" dirty="0">
              <a:solidFill>
                <a:schemeClr val="tx2"/>
              </a:solidFill>
            </a:endParaRPr>
          </a:p>
        </p:txBody>
      </p:sp>
    </p:spTree>
    <p:extLst>
      <p:ext uri="{BB962C8B-B14F-4D97-AF65-F5344CB8AC3E}">
        <p14:creationId xmlns:p14="http://schemas.microsoft.com/office/powerpoint/2010/main" val="225745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10" name="MMC_SectionShape"/>
          <p:cNvGrpSpPr/>
          <p:nvPr>
            <p:custDataLst>
              <p:tags r:id="rId3"/>
            </p:custDataLst>
          </p:nvPr>
        </p:nvGrpSpPr>
        <p:grpSpPr bwMode="invGray">
          <a:xfrm>
            <a:off x="0" y="0"/>
            <a:ext cx="9601200" cy="6134100"/>
            <a:chOff x="0" y="0"/>
            <a:chExt cx="9601200" cy="6134100"/>
          </a:xfrm>
        </p:grpSpPr>
        <p:sp>
          <p:nvSpPr>
            <p:cNvPr id="2" name="CoverAnchorTriangle1"/>
            <p:cNvSpPr/>
            <p:nvPr/>
          </p:nvSpPr>
          <p:spPr bwMode="invGray">
            <a:xfrm>
              <a:off x="0" y="0"/>
              <a:ext cx="1409700" cy="1219200"/>
            </a:xfrm>
            <a:prstGeom prst="triangle">
              <a:avLst/>
            </a:prstGeom>
            <a:noFill/>
            <a:ln w="1270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3" name="CoverAnchorTriangle2"/>
            <p:cNvSpPr/>
            <p:nvPr/>
          </p:nvSpPr>
          <p:spPr bwMode="invGray">
            <a:xfrm>
              <a:off x="0" y="4914900"/>
              <a:ext cx="1409700" cy="1219200"/>
            </a:xfrm>
            <a:prstGeom prst="triangle">
              <a:avLst/>
            </a:prstGeom>
            <a:noFill/>
            <a:ln w="1270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4" name="CoverAnchorTriangle3"/>
            <p:cNvSpPr/>
            <p:nvPr/>
          </p:nvSpPr>
          <p:spPr bwMode="invGray">
            <a:xfrm>
              <a:off x="8191500" y="0"/>
              <a:ext cx="1409700" cy="1219200"/>
            </a:xfrm>
            <a:prstGeom prst="triangle">
              <a:avLst/>
            </a:prstGeom>
            <a:noFill/>
            <a:ln w="1270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5" name="CoverAnchorTriangle4"/>
            <p:cNvSpPr/>
            <p:nvPr/>
          </p:nvSpPr>
          <p:spPr bwMode="invGray">
            <a:xfrm>
              <a:off x="8191500" y="4914900"/>
              <a:ext cx="1409700" cy="1219200"/>
            </a:xfrm>
            <a:prstGeom prst="triangle">
              <a:avLst/>
            </a:prstGeom>
            <a:noFill/>
            <a:ln w="1270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6" name="CoverTriangle1"/>
            <p:cNvSpPr/>
            <p:nvPr/>
          </p:nvSpPr>
          <p:spPr bwMode="invGray">
            <a:xfrm flipV="1">
              <a:off x="6076950" y="4914900"/>
              <a:ext cx="1409700" cy="1219200"/>
            </a:xfrm>
            <a:prstGeom prst="triangle">
              <a:avLst/>
            </a:prstGeom>
            <a:solidFill>
              <a:schemeClr val="accent3"/>
            </a:solidFill>
            <a:ln w="12700" cap="flat" cmpd="sng" algn="ctr">
              <a:noFill/>
              <a:prstDash val="solid"/>
            </a:ln>
            <a:effectLst/>
            <a:extLs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7" name="CoverTriangle2"/>
            <p:cNvSpPr/>
            <p:nvPr/>
          </p:nvSpPr>
          <p:spPr bwMode="invGray">
            <a:xfrm>
              <a:off x="6076950" y="3695700"/>
              <a:ext cx="1409700" cy="1219200"/>
            </a:xfrm>
            <a:prstGeom prst="triangle">
              <a:avLst/>
            </a:prstGeom>
            <a:solidFill>
              <a:srgbClr val="D9D9D9"/>
            </a:solidFill>
            <a:ln w="12700" cap="flat" cmpd="sng" algn="ctr">
              <a:noFill/>
              <a:prstDash val="solid"/>
            </a:ln>
            <a:effectLst/>
            <a:extLs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8" name="CoverTriangle3"/>
            <p:cNvSpPr/>
            <p:nvPr/>
          </p:nvSpPr>
          <p:spPr bwMode="invGray">
            <a:xfrm flipV="1">
              <a:off x="5372100" y="3695700"/>
              <a:ext cx="1409700" cy="1219200"/>
            </a:xfrm>
            <a:prstGeom prst="triangle">
              <a:avLst/>
            </a:prstGeom>
            <a:solidFill>
              <a:schemeClr val="accent4"/>
            </a:solidFill>
            <a:ln w="12700" cap="flat" cmpd="sng" algn="ctr">
              <a:noFill/>
              <a:prstDash val="solid"/>
            </a:ln>
            <a:effectLst/>
            <a:extLs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9" name="CoverTriangle4"/>
            <p:cNvSpPr/>
            <p:nvPr/>
          </p:nvSpPr>
          <p:spPr bwMode="invGray">
            <a:xfrm>
              <a:off x="8191500" y="2476500"/>
              <a:ext cx="1409700" cy="1219200"/>
            </a:xfrm>
            <a:prstGeom prst="triangle">
              <a:avLst/>
            </a:prstGeom>
            <a:solidFill>
              <a:schemeClr val="accent1"/>
            </a:solidFill>
            <a:ln w="12700" cap="flat" cmpd="sng" algn="ctr">
              <a:noFill/>
              <a:prstDash val="solid"/>
            </a:ln>
            <a:effectLst/>
            <a:extLst>
              <a:ext uri="{91240B29-F687-4F45-9708-019B960494DF}">
                <a14:hiddenLine xmlns:a14="http://schemas.microsoft.com/office/drawing/2010/main" w="12700"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grpSp>
      <p:sp>
        <p:nvSpPr>
          <p:cNvPr id="11" name="MMCOA_SectionTitle"/>
          <p:cNvSpPr txBox="1"/>
          <p:nvPr/>
        </p:nvSpPr>
        <p:spPr bwMode="invGray">
          <a:xfrm>
            <a:off x="412751" y="2488985"/>
            <a:ext cx="6003587" cy="637849"/>
          </a:xfrm>
          <a:prstGeom prst="rect">
            <a:avLst/>
          </a:prstGeom>
          <a:noFill/>
        </p:spPr>
        <p:txBody>
          <a:bodyPr vert="horz" wrap="square" lIns="0" tIns="72000" rIns="72000" bIns="72000" rtlCol="0" anchor="b">
            <a:spAutoFit/>
          </a:bodyPr>
          <a:lstStyle/>
          <a:p>
            <a:r>
              <a:rPr lang="en-US" sz="3200" b="1" cap="all" spc="400" dirty="0">
                <a:solidFill>
                  <a:srgbClr val="FFFFFF"/>
                </a:solidFill>
                <a:latin typeface="Arial"/>
              </a:rPr>
              <a:t>Status quo bias</a:t>
            </a:r>
          </a:p>
        </p:txBody>
      </p:sp>
    </p:spTree>
    <p:custDataLst>
      <p:tags r:id="rId2"/>
    </p:custDataLst>
    <p:extLst>
      <p:ext uri="{BB962C8B-B14F-4D97-AF65-F5344CB8AC3E}">
        <p14:creationId xmlns:p14="http://schemas.microsoft.com/office/powerpoint/2010/main" val="748807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0" y="1374088"/>
            <a:ext cx="8785225" cy="4765675"/>
          </a:xfrm>
        </p:spPr>
        <p:txBody>
          <a:bodyPr wrap="square"/>
          <a:lstStyle/>
          <a:p>
            <a:r>
              <a:rPr lang="en-US" dirty="0"/>
              <a:t>We have a tendency to stick with the current or previous decision, even above what would normally be expected</a:t>
            </a:r>
          </a:p>
          <a:p>
            <a:pPr lvl="1"/>
            <a:r>
              <a:rPr lang="en-US" dirty="0"/>
              <a:t>This tendency increases with the number of choices presented</a:t>
            </a:r>
          </a:p>
          <a:p>
            <a:r>
              <a:rPr lang="en-US" dirty="0"/>
              <a:t>Could be caused by</a:t>
            </a:r>
          </a:p>
          <a:p>
            <a:pPr lvl="1"/>
            <a:r>
              <a:rPr lang="en-US" dirty="0"/>
              <a:t>Self-perception (“good enough for me then, good enough for me now”)</a:t>
            </a:r>
          </a:p>
          <a:p>
            <a:pPr lvl="1"/>
            <a:r>
              <a:rPr lang="en-US" dirty="0"/>
              <a:t>Avoidance of decision regret</a:t>
            </a:r>
          </a:p>
          <a:p>
            <a:endParaRPr lang="en-US" dirty="0"/>
          </a:p>
        </p:txBody>
      </p:sp>
      <p:sp>
        <p:nvSpPr>
          <p:cNvPr id="4" name="Rectangle 2"/>
          <p:cNvSpPr txBox="1">
            <a:spLocks noChangeArrowheads="1"/>
          </p:cNvSpPr>
          <p:nvPr/>
        </p:nvSpPr>
        <p:spPr>
          <a:xfrm>
            <a:off x="392884" y="428380"/>
            <a:ext cx="8690400" cy="691200"/>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1800" b="1" kern="1200" cap="all" spc="400">
                <a:solidFill>
                  <a:schemeClr val="accent2"/>
                </a:solidFill>
                <a:latin typeface="Arial" pitchFamily="34" charset="0"/>
                <a:ea typeface="+mj-ea"/>
                <a:cs typeface="Arial" pitchFamily="34" charset="0"/>
              </a:defRPr>
            </a:lvl1pPr>
          </a:lstStyle>
          <a:p>
            <a:r>
              <a:rPr lang="en-GB" dirty="0"/>
              <a:t>Status quo bias</a:t>
            </a:r>
          </a:p>
          <a:p>
            <a:r>
              <a:rPr lang="en-GB" altLang="en-US" dirty="0">
                <a:solidFill>
                  <a:schemeClr val="tx2"/>
                </a:solidFill>
              </a:rPr>
              <a:t>”to do nothing is within every man’s power” – samuel johnson</a:t>
            </a:r>
            <a:endParaRPr lang="en-US" altLang="en-US" dirty="0">
              <a:solidFill>
                <a:schemeClr val="tx2"/>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6269" y="3122946"/>
            <a:ext cx="5184775" cy="2917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5969" y="3126190"/>
            <a:ext cx="5773002" cy="2927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28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fade">
                                      <p:cBhvr>
                                        <p:cTn id="32" dur="1000"/>
                                        <p:tgtEl>
                                          <p:spTgt spid="1026"/>
                                        </p:tgtEl>
                                      </p:cBhvr>
                                    </p:animEffect>
                                    <p:anim calcmode="lin" valueType="num">
                                      <p:cBhvr>
                                        <p:cTn id="33" dur="1000" fill="hold"/>
                                        <p:tgtEl>
                                          <p:spTgt spid="1026"/>
                                        </p:tgtEl>
                                        <p:attrNameLst>
                                          <p:attrName>ppt_x</p:attrName>
                                        </p:attrNameLst>
                                      </p:cBhvr>
                                      <p:tavLst>
                                        <p:tav tm="0">
                                          <p:val>
                                            <p:strVal val="#ppt_x"/>
                                          </p:val>
                                        </p:tav>
                                        <p:tav tm="100000">
                                          <p:val>
                                            <p:strVal val="#ppt_x"/>
                                          </p:val>
                                        </p:tav>
                                      </p:tavLst>
                                    </p:anim>
                                    <p:anim calcmode="lin" valueType="num">
                                      <p:cBhvr>
                                        <p:cTn id="3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026"/>
                                        </p:tgtEl>
                                      </p:cBhvr>
                                    </p:animEffect>
                                    <p:set>
                                      <p:cBhvr>
                                        <p:cTn id="39" dur="1" fill="hold">
                                          <p:stCondLst>
                                            <p:cond delay="499"/>
                                          </p:stCondLst>
                                        </p:cTn>
                                        <p:tgtEl>
                                          <p:spTgt spid="1026"/>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COA_SMARTSHAPE" val="Y"/>
  <p:tag name="MMCOA_HIDEONCOLOUR" val="N"/>
  <p:tag name="MMCOA_HIDEONWHITE" val="N"/>
  <p:tag name="MMCOA_HIDEONBALLROOM" val="N"/>
  <p:tag name="MMCOA_HIDEONCLASSIC" val="N"/>
  <p:tag name="MMCOA_HIDEONTEXT" val="N"/>
  <p:tag name="MMCOA_HIDEONECO" val="N"/>
  <p:tag name="MMCOA_POSITION_L" val="32.5;32.5;54.4252;691.75"/>
  <p:tag name="MMCOA_POSITION_M" val="32.5;32.5;54.4252;691.75"/>
  <p:tag name="MMCOA_POSITION_S" val="32.5;32.5;54.4252;691.75"/>
  <p:tag name="MMCOA_POSITION_T" val="32.5;32.5;54.4252;691.75"/>
  <p:tag name="MMCOA_FONTSIZE_L" val="20"/>
  <p:tag name="MMCOA_FONTSIZE_M" val="20"/>
  <p:tag name="MMCOA_FONTSIZE_S" val="18"/>
  <p:tag name="MMCOA_FONTSIZE_T" val="18"/>
</p:tagLst>
</file>

<file path=ppt/tags/tag10.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MMCOA_TRANSPARENT" val="False"/>
  <p:tag name="MMC_SLIDETYPE" val="Cover"/>
</p:tagLst>
</file>

<file path=ppt/tags/tag11.xml><?xml version="1.0" encoding="utf-8"?>
<p:tagLst xmlns:a="http://schemas.openxmlformats.org/drawingml/2006/main" xmlns:r="http://schemas.openxmlformats.org/officeDocument/2006/relationships" xmlns:p="http://schemas.openxmlformats.org/presentationml/2006/main">
  <p:tag name="MMCOA_SMARTSHAPE" val="Y"/>
  <p:tag name="MMCOA_HIDEONCOLOUR" val="N"/>
  <p:tag name="MMCOA_HIDEONWHITE" val="N"/>
  <p:tag name="MMCOA_HIDEONBALLROOM" val="N"/>
  <p:tag name="MMCOA_HIDEONCLASSIC" val="N"/>
  <p:tag name="MMCOA_HIDEONTEXT" val="N"/>
  <p:tag name="MMCOA_HIDEONECO" val="N"/>
  <p:tag name="MMCOA_FONTSIZE_L" val="12"/>
  <p:tag name="MMCOA_FONTSIZE_M" val="12"/>
  <p:tag name="MMCOA_FONTSIZE_S" val="12"/>
  <p:tag name="MMCOA_FONTSIZE_T" val="12"/>
  <p:tag name="MMCOA_POSITION_L" val="32.5;323.167;77.55;391.4646"/>
  <p:tag name="MMCOA_POSITION_M" val="32.5;323.167;77.55;391.4646"/>
  <p:tag name="MMCOA_POSITION_S" val="32.5;323.167;77.55;391.4646"/>
  <p:tag name="MMCOA_POSITION_T" val="32.5;323.167;77.55;391.4646"/>
</p:tagLst>
</file>

<file path=ppt/tags/tag12.xml><?xml version="1.0" encoding="utf-8"?>
<p:tagLst xmlns:a="http://schemas.openxmlformats.org/drawingml/2006/main" xmlns:r="http://schemas.openxmlformats.org/officeDocument/2006/relationships" xmlns:p="http://schemas.openxmlformats.org/presentationml/2006/main">
  <p:tag name="MMCOA_FONTSIZE_L" val="18"/>
  <p:tag name="MMCOA_FONTSIZE_M" val="18"/>
  <p:tag name="MMCOA_FONTSIZE_S" val="18"/>
  <p:tag name="MMCOA_FONTSIZE_T" val="18"/>
  <p:tag name="MMCOA_POSITION_L" val="32.50008;110.6669;18.10512;332.059"/>
  <p:tag name="MMCOA_POSITION_M" val="32.50008;110.6669;18.10512;332.059"/>
  <p:tag name="MMCOA_POSITION_S" val="32.50008;110.6669;18.10512;332.059"/>
  <p:tag name="MMCOA_POSITION_T" val="32.50008;110.6669;18.10512;332.059"/>
</p:tagLst>
</file>

<file path=ppt/tags/tag13.xml><?xml version="1.0" encoding="utf-8"?>
<p:tagLst xmlns:a="http://schemas.openxmlformats.org/drawingml/2006/main" xmlns:r="http://schemas.openxmlformats.org/officeDocument/2006/relationships" xmlns:p="http://schemas.openxmlformats.org/presentationml/2006/main">
  <p:tag name="MMCOA_FONTSIZE_L" val="16"/>
  <p:tag name="MMCOA_FONTSIZE_M" val="16"/>
  <p:tag name="MMCOA_FONTSIZE_S" val="16"/>
  <p:tag name="MMCOA_FONTSIZE_T" val="16"/>
  <p:tag name="MMCOA_POSITION_L" val="32.5;179.667;30.83685;332.059"/>
  <p:tag name="MMCOA_POSITION_M" val="32.5;179.667;30.83685;332.059"/>
  <p:tag name="MMCOA_POSITION_S" val="32.5;179.667;30.83685;332.059"/>
  <p:tag name="MMCOA_POSITION_T" val="32.5;179.667;30.83685;332.059"/>
</p:tagLst>
</file>

<file path=ppt/tags/tag14.xml><?xml version="1.0" encoding="utf-8"?>
<p:tagLst xmlns:a="http://schemas.openxmlformats.org/drawingml/2006/main" xmlns:r="http://schemas.openxmlformats.org/officeDocument/2006/relationships" xmlns:p="http://schemas.openxmlformats.org/presentationml/2006/main">
  <p:tag name="__PE_POLL_EMBED_ID" val="9a5e6410-2a43-438b-9abd-4be68cf57803"/>
</p:tagLst>
</file>

<file path=ppt/tags/tag15.xml><?xml version="1.0" encoding="utf-8"?>
<p:tagLst xmlns:a="http://schemas.openxmlformats.org/drawingml/2006/main" xmlns:r="http://schemas.openxmlformats.org/officeDocument/2006/relationships" xmlns:p="http://schemas.openxmlformats.org/presentationml/2006/main">
  <p:tag name="MMCOA_FOLLOWMASTERBACKGROUND" val="N"/>
  <p:tag name="MMCOA_PALETTENUMBER" val="0"/>
  <p:tag name="MMC_SLIDETYPE" val="Section"/>
  <p:tag name="MMC_SOURCE" val="1"/>
  <p:tag name="MMC_SECTION" val="MMC_Section"/>
  <p:tag name="MMCOA_TRANSPARENT" val="False"/>
</p:tagLst>
</file>

<file path=ppt/tags/tag16.xml><?xml version="1.0" encoding="utf-8"?>
<p:tagLst xmlns:a="http://schemas.openxmlformats.org/drawingml/2006/main" xmlns:r="http://schemas.openxmlformats.org/officeDocument/2006/relationships" xmlns:p="http://schemas.openxmlformats.org/presentationml/2006/main">
  <p:tag name="MMC_SECTIONDESIGN" val="&lt;ImageControl xmlns:xsi=&quot;http://www.w3.org/2001/XMLSchema-instance&quot; xmlns:xsd=&quot;http://www.w3.org/2001/XMLSchema&quot;&gt;&#10;  &lt;TypeOfImage&gt;SolidColour&lt;/TypeOfImage&gt;&#10;  &lt;Usage&gt;PowerPointDivider&lt;/Usage&gt;&#10;  &lt;PaletteName&gt;Sapphire&lt;/PaletteName&gt;&#10;  &lt;Design engine=&quot;MER2015&quot;&gt;&#10;    &lt;Triangles&gt;&#10;      &lt;Triangle&gt;&#10;        &lt;RowGrid&gt;0&lt;/RowGrid&gt;&#10;        &lt;ColumnGrid&gt;4&lt;/ColumnGrid&gt;&#10;        &lt;Flip&gt;1&lt;/Flip&gt;&#10;        &lt;ColorNumber&gt;3&lt;/ColorNumber&gt;&#10;        &lt;Opacity&gt;1&lt;/Opacity&gt;&#10;      &lt;/Triangle&gt;&#10;      &lt;Triangle&gt;&#10;        &lt;RowGrid&gt;2&lt;/RowGrid&gt;&#10;        &lt;ColumnGrid&gt;4&lt;/ColumnGrid&gt;&#10;        &lt;Flip&gt;0&lt;/Flip&gt;&#10;        &lt;ColorNumber&gt;0&lt;/ColorNumber&gt;&#10;        &lt;Opacity&gt;1&lt;/Opacity&gt;&#10;      &lt;/Triangle&gt;&#10;      &lt;Triangle&gt;&#10;        &lt;RowGrid&gt;1&lt;/RowGrid&gt;&#10;        &lt;ColumnGrid&gt;5&lt;/ColumnGrid&gt;&#10;        &lt;Flip&gt;1&lt;/Flip&gt;&#10;        &lt;ColorNumber&gt;4&lt;/ColorNumber&gt;&#10;        &lt;Opacity&gt;1&lt;/Opacity&gt;&#10;      &lt;/Triangle&gt;&#10;      &lt;Triangle&gt;&#10;        &lt;RowGrid&gt;3&lt;/RowGrid&gt;&#10;        &lt;ColumnGrid&gt;1&lt;/ColumnGrid&gt;&#10;        &lt;Flip&gt;0&lt;/Flip&gt;&#10;        &lt;ColorNumber&gt;1&lt;/ColorNumber&gt;&#10;        &lt;Opacity&gt;1&lt;/Opacity&gt;&#10;      &lt;/Triangle&gt;&#10;    &lt;/Triangles&gt;&#10;    &lt;BlankCoordinates /&gt;&#10;    &lt;ImageRightCropPercent&gt;0&lt;/ImageRightCropPercent&gt;&#10;    &lt;TotalRows&gt;5&lt;/TotalRows&gt;&#10;    &lt;TrianglesGridShiftPercent&gt;0&lt;/TrianglesGridShiftPercent&gt;&#10;    &lt;ImageBlankTopRows&gt;0&lt;/ImageBlankTopRows&gt;&#10;  &lt;/Design&gt;&#10;&lt;/ImageControl&gt;"/>
  <p:tag name="MMC_SECTIONTYPE" val="3"/>
</p:tagLst>
</file>

<file path=ppt/tags/tag17.xml><?xml version="1.0" encoding="utf-8"?>
<p:tagLst xmlns:a="http://schemas.openxmlformats.org/drawingml/2006/main" xmlns:r="http://schemas.openxmlformats.org/officeDocument/2006/relationships" xmlns:p="http://schemas.openxmlformats.org/presentationml/2006/main">
  <p:tag name="MMCOA_FOLLOWMASTERBACKGROUND" val="N"/>
  <p:tag name="MMCOA_PALETTENUMBER" val="0"/>
  <p:tag name="MMC_SLIDETYPE" val="Section"/>
  <p:tag name="MMC_SOURCE" val="1"/>
  <p:tag name="MMC_SECTION" val="MMC_Section"/>
  <p:tag name="MMCOA_TRANSPARENT" val="False"/>
</p:tagLst>
</file>

<file path=ppt/tags/tag18.xml><?xml version="1.0" encoding="utf-8"?>
<p:tagLst xmlns:a="http://schemas.openxmlformats.org/drawingml/2006/main" xmlns:r="http://schemas.openxmlformats.org/officeDocument/2006/relationships" xmlns:p="http://schemas.openxmlformats.org/presentationml/2006/main">
  <p:tag name="MMC_SECTIONDESIGN" val="&lt;ImageControl xmlns:xsi=&quot;http://www.w3.org/2001/XMLSchema-instance&quot; xmlns:xsd=&quot;http://www.w3.org/2001/XMLSchema&quot;&gt;&#10;  &lt;TypeOfImage&gt;SolidColour&lt;/TypeOfImage&gt;&#10;  &lt;Usage&gt;PowerPointDivider&lt;/Usage&gt;&#10;  &lt;PaletteName&gt;Sapphire&lt;/PaletteName&gt;&#10;  &lt;Design engine=&quot;MER2015&quot;&gt;&#10;    &lt;Triangles&gt;&#10;      &lt;Triangle&gt;&#10;        &lt;RowGrid&gt;0&lt;/RowGrid&gt;&#10;        &lt;ColumnGrid&gt;4&lt;/ColumnGrid&gt;&#10;        &lt;Flip&gt;1&lt;/Flip&gt;&#10;        &lt;ColorNumber&gt;3&lt;/ColorNumber&gt;&#10;        &lt;Opacity&gt;1&lt;/Opacity&gt;&#10;      &lt;/Triangle&gt;&#10;      &lt;Triangle&gt;&#10;        &lt;RowGrid&gt;2&lt;/RowGrid&gt;&#10;        &lt;ColumnGrid&gt;4&lt;/ColumnGrid&gt;&#10;        &lt;Flip&gt;0&lt;/Flip&gt;&#10;        &lt;ColorNumber&gt;0&lt;/ColorNumber&gt;&#10;        &lt;Opacity&gt;1&lt;/Opacity&gt;&#10;      &lt;/Triangle&gt;&#10;      &lt;Triangle&gt;&#10;        &lt;RowGrid&gt;1&lt;/RowGrid&gt;&#10;        &lt;ColumnGrid&gt;5&lt;/ColumnGrid&gt;&#10;        &lt;Flip&gt;1&lt;/Flip&gt;&#10;        &lt;ColorNumber&gt;4&lt;/ColorNumber&gt;&#10;        &lt;Opacity&gt;1&lt;/Opacity&gt;&#10;      &lt;/Triangle&gt;&#10;      &lt;Triangle&gt;&#10;        &lt;RowGrid&gt;3&lt;/RowGrid&gt;&#10;        &lt;ColumnGrid&gt;1&lt;/ColumnGrid&gt;&#10;        &lt;Flip&gt;0&lt;/Flip&gt;&#10;        &lt;ColorNumber&gt;1&lt;/ColorNumber&gt;&#10;        &lt;Opacity&gt;1&lt;/Opacity&gt;&#10;      &lt;/Triangle&gt;&#10;    &lt;/Triangles&gt;&#10;    &lt;BlankCoordinates /&gt;&#10;    &lt;ImageRightCropPercent&gt;0&lt;/ImageRightCropPercent&gt;&#10;    &lt;TotalRows&gt;5&lt;/TotalRows&gt;&#10;    &lt;TrianglesGridShiftPercent&gt;0&lt;/TrianglesGridShiftPercent&gt;&#10;    &lt;ImageBlankTopRows&gt;0&lt;/ImageBlankTopRows&gt;&#10;  &lt;/Design&gt;&#10;&lt;/ImageControl&gt;"/>
  <p:tag name="MMC_SECTIONTYPE" val="3"/>
</p:tagLst>
</file>

<file path=ppt/tags/tag19.xml><?xml version="1.0" encoding="utf-8"?>
<p:tagLst xmlns:a="http://schemas.openxmlformats.org/drawingml/2006/main" xmlns:r="http://schemas.openxmlformats.org/officeDocument/2006/relationships" xmlns:p="http://schemas.openxmlformats.org/presentationml/2006/main">
  <p:tag name="MMCOA_FOLLOWMASTERBACKGROUND" val="N"/>
  <p:tag name="MMCOA_PALETTENUMBER" val="0"/>
  <p:tag name="MMC_SLIDETYPE" val="Section"/>
  <p:tag name="MMC_SOURCE" val="1"/>
  <p:tag name="MMC_SECTION" val="MMC_Section"/>
  <p:tag name="MMCOA_TRANSPARENT" val="False"/>
</p:tagLst>
</file>

<file path=ppt/tags/tag2.xml><?xml version="1.0" encoding="utf-8"?>
<p:tagLst xmlns:a="http://schemas.openxmlformats.org/drawingml/2006/main" xmlns:r="http://schemas.openxmlformats.org/officeDocument/2006/relationships" xmlns:p="http://schemas.openxmlformats.org/presentationml/2006/main">
  <p:tag name="MMCOA_SMARTSHAPE" val="Y"/>
  <p:tag name="MMCOA_HIDEONCOLOUR" val="N"/>
  <p:tag name="MMCOA_HIDEONWHITE" val="N"/>
  <p:tag name="MMCOA_HIDEONBALLROOM" val="N"/>
  <p:tag name="MMCOA_HIDEONCLASSIC" val="N"/>
  <p:tag name="MMCOA_HIDEONTEXT" val="N"/>
  <p:tag name="MMCOA_HIDEONECO" val="N"/>
  <p:tag name="MMCOA_POSITION_L" val="32.5;103;375.25;691.75"/>
  <p:tag name="MMCOA_POSITION_M" val="32.5;103;375.25;691.75"/>
  <p:tag name="MMCOA_POSITION_S" val="32.5;103;375.25;691.75"/>
  <p:tag name="MMCOA_POSITION_T" val="32.5;103;375.25;691.75"/>
  <p:tag name="MMCOA_FONTSIZE_L" val="18"/>
  <p:tag name="MMCOA_FONTSIZE_M" val="18"/>
  <p:tag name="MMCOA_FONTSIZE_S" val="14"/>
  <p:tag name="MMCOA_FONTSIZE_T" val="14"/>
</p:tagLst>
</file>

<file path=ppt/tags/tag20.xml><?xml version="1.0" encoding="utf-8"?>
<p:tagLst xmlns:a="http://schemas.openxmlformats.org/drawingml/2006/main" xmlns:r="http://schemas.openxmlformats.org/officeDocument/2006/relationships" xmlns:p="http://schemas.openxmlformats.org/presentationml/2006/main">
  <p:tag name="MMC_SECTIONDESIGN" val="&lt;ImageControl xmlns:xsi=&quot;http://www.w3.org/2001/XMLSchema-instance&quot; xmlns:xsd=&quot;http://www.w3.org/2001/XMLSchema&quot;&gt;&#10;  &lt;TypeOfImage&gt;SolidColour&lt;/TypeOfImage&gt;&#10;  &lt;Usage&gt;PowerPointDivider&lt;/Usage&gt;&#10;  &lt;PaletteName&gt;Sapphire&lt;/PaletteName&gt;&#10;  &lt;Design engine=&quot;MER2015&quot;&gt;&#10;    &lt;Triangles&gt;&#10;      &lt;Triangle&gt;&#10;        &lt;RowGrid&gt;0&lt;/RowGrid&gt;&#10;        &lt;ColumnGrid&gt;4&lt;/ColumnGrid&gt;&#10;        &lt;Flip&gt;1&lt;/Flip&gt;&#10;        &lt;ColorNumber&gt;3&lt;/ColorNumber&gt;&#10;        &lt;Opacity&gt;1&lt;/Opacity&gt;&#10;      &lt;/Triangle&gt;&#10;      &lt;Triangle&gt;&#10;        &lt;RowGrid&gt;2&lt;/RowGrid&gt;&#10;        &lt;ColumnGrid&gt;4&lt;/ColumnGrid&gt;&#10;        &lt;Flip&gt;0&lt;/Flip&gt;&#10;        &lt;ColorNumber&gt;0&lt;/ColorNumber&gt;&#10;        &lt;Opacity&gt;1&lt;/Opacity&gt;&#10;      &lt;/Triangle&gt;&#10;      &lt;Triangle&gt;&#10;        &lt;RowGrid&gt;1&lt;/RowGrid&gt;&#10;        &lt;ColumnGrid&gt;5&lt;/ColumnGrid&gt;&#10;        &lt;Flip&gt;1&lt;/Flip&gt;&#10;        &lt;ColorNumber&gt;4&lt;/ColorNumber&gt;&#10;        &lt;Opacity&gt;1&lt;/Opacity&gt;&#10;      &lt;/Triangle&gt;&#10;      &lt;Triangle&gt;&#10;        &lt;RowGrid&gt;3&lt;/RowGrid&gt;&#10;        &lt;ColumnGrid&gt;1&lt;/ColumnGrid&gt;&#10;        &lt;Flip&gt;0&lt;/Flip&gt;&#10;        &lt;ColorNumber&gt;1&lt;/ColorNumber&gt;&#10;        &lt;Opacity&gt;1&lt;/Opacity&gt;&#10;      &lt;/Triangle&gt;&#10;    &lt;/Triangles&gt;&#10;    &lt;BlankCoordinates /&gt;&#10;    &lt;ImageRightCropPercent&gt;0&lt;/ImageRightCropPercent&gt;&#10;    &lt;TotalRows&gt;5&lt;/TotalRows&gt;&#10;    &lt;TrianglesGridShiftPercent&gt;0&lt;/TrianglesGridShiftPercent&gt;&#10;    &lt;ImageBlankTopRows&gt;0&lt;/ImageBlankTopRows&gt;&#10;  &lt;/Design&gt;&#10;&lt;/ImageControl&gt;"/>
  <p:tag name="MMC_SECTIONTYPE" val="3"/>
</p:tagLst>
</file>

<file path=ppt/tags/tag21.xml><?xml version="1.0" encoding="utf-8"?>
<p:tagLst xmlns:a="http://schemas.openxmlformats.org/drawingml/2006/main" xmlns:r="http://schemas.openxmlformats.org/officeDocument/2006/relationships" xmlns:p="http://schemas.openxmlformats.org/presentationml/2006/main">
  <p:tag name="__PE_POLL_EMBED_ID" val="f6a21fd4-86d1-47fc-8637-952cb0b9e18d"/>
</p:tagLst>
</file>

<file path=ppt/tags/tag22.xml><?xml version="1.0" encoding="utf-8"?>
<p:tagLst xmlns:a="http://schemas.openxmlformats.org/drawingml/2006/main" xmlns:r="http://schemas.openxmlformats.org/officeDocument/2006/relationships" xmlns:p="http://schemas.openxmlformats.org/presentationml/2006/main">
  <p:tag name="__PE_POLL_EMBED_ID" val="97dc7f81-8f8d-4441-be0b-9009f7752ccf"/>
</p:tagLst>
</file>

<file path=ppt/tags/tag23.xml><?xml version="1.0" encoding="utf-8"?>
<p:tagLst xmlns:a="http://schemas.openxmlformats.org/drawingml/2006/main" xmlns:r="http://schemas.openxmlformats.org/officeDocument/2006/relationships" xmlns:p="http://schemas.openxmlformats.org/presentationml/2006/main">
  <p:tag name="__PE_POLL_EMBED_ID" val="a1dfc920-880a-4182-9c3c-9eeb9a243b2a"/>
</p:tagLst>
</file>

<file path=ppt/tags/tag24.xml><?xml version="1.0" encoding="utf-8"?>
<p:tagLst xmlns:a="http://schemas.openxmlformats.org/drawingml/2006/main" xmlns:r="http://schemas.openxmlformats.org/officeDocument/2006/relationships" xmlns:p="http://schemas.openxmlformats.org/presentationml/2006/main">
  <p:tag name="MMCOA_FOLLOWMASTERBACKGROUND" val="N"/>
  <p:tag name="MMCOA_PALETTENUMBER" val="0"/>
  <p:tag name="MMC_SLIDETYPE" val="Section"/>
  <p:tag name="MMC_SOURCE" val="1"/>
  <p:tag name="MMC_SECTION" val="MMC_Section"/>
  <p:tag name="MMCOA_TRANSPARENT" val="False"/>
</p:tagLst>
</file>

<file path=ppt/tags/tag25.xml><?xml version="1.0" encoding="utf-8"?>
<p:tagLst xmlns:a="http://schemas.openxmlformats.org/drawingml/2006/main" xmlns:r="http://schemas.openxmlformats.org/officeDocument/2006/relationships" xmlns:p="http://schemas.openxmlformats.org/presentationml/2006/main">
  <p:tag name="MMC_SECTIONDESIGN" val="&lt;ImageControl xmlns:xsi=&quot;http://www.w3.org/2001/XMLSchema-instance&quot; xmlns:xsd=&quot;http://www.w3.org/2001/XMLSchema&quot;&gt;&#10;  &lt;TypeOfImage&gt;SolidColour&lt;/TypeOfImage&gt;&#10;  &lt;Usage&gt;PowerPointDivider&lt;/Usage&gt;&#10;  &lt;PaletteName&gt;Sapphire&lt;/PaletteName&gt;&#10;  &lt;Design engine=&quot;MER2015&quot;&gt;&#10;    &lt;Triangles&gt;&#10;      &lt;Triangle&gt;&#10;        &lt;RowGrid&gt;0&lt;/RowGrid&gt;&#10;        &lt;ColumnGrid&gt;4&lt;/ColumnGrid&gt;&#10;        &lt;Flip&gt;1&lt;/Flip&gt;&#10;        &lt;ColorNumber&gt;3&lt;/ColorNumber&gt;&#10;        &lt;Opacity&gt;1&lt;/Opacity&gt;&#10;      &lt;/Triangle&gt;&#10;      &lt;Triangle&gt;&#10;        &lt;RowGrid&gt;2&lt;/RowGrid&gt;&#10;        &lt;ColumnGrid&gt;4&lt;/ColumnGrid&gt;&#10;        &lt;Flip&gt;0&lt;/Flip&gt;&#10;        &lt;ColorNumber&gt;0&lt;/ColorNumber&gt;&#10;        &lt;Opacity&gt;1&lt;/Opacity&gt;&#10;      &lt;/Triangle&gt;&#10;      &lt;Triangle&gt;&#10;        &lt;RowGrid&gt;1&lt;/RowGrid&gt;&#10;        &lt;ColumnGrid&gt;5&lt;/ColumnGrid&gt;&#10;        &lt;Flip&gt;1&lt;/Flip&gt;&#10;        &lt;ColorNumber&gt;4&lt;/ColorNumber&gt;&#10;        &lt;Opacity&gt;1&lt;/Opacity&gt;&#10;      &lt;/Triangle&gt;&#10;      &lt;Triangle&gt;&#10;        &lt;RowGrid&gt;3&lt;/RowGrid&gt;&#10;        &lt;ColumnGrid&gt;1&lt;/ColumnGrid&gt;&#10;        &lt;Flip&gt;0&lt;/Flip&gt;&#10;        &lt;ColorNumber&gt;1&lt;/ColorNumber&gt;&#10;        &lt;Opacity&gt;1&lt;/Opacity&gt;&#10;      &lt;/Triangle&gt;&#10;    &lt;/Triangles&gt;&#10;    &lt;BlankCoordinates /&gt;&#10;    &lt;ImageRightCropPercent&gt;0&lt;/ImageRightCropPercent&gt;&#10;    &lt;TotalRows&gt;5&lt;/TotalRows&gt;&#10;    &lt;TrianglesGridShiftPercent&gt;0&lt;/TrianglesGridShiftPercent&gt;&#10;    &lt;ImageBlankTopRows&gt;0&lt;/ImageBlankTopRows&gt;&#10;  &lt;/Design&gt;&#10;&lt;/ImageControl&gt;"/>
  <p:tag name="MMC_SECTIONTYPE" val="3"/>
</p:tagLst>
</file>

<file path=ppt/tags/tag26.xml><?xml version="1.0" encoding="utf-8"?>
<p:tagLst xmlns:a="http://schemas.openxmlformats.org/drawingml/2006/main" xmlns:r="http://schemas.openxmlformats.org/officeDocument/2006/relationships" xmlns:p="http://schemas.openxmlformats.org/presentationml/2006/main">
  <p:tag name="MMCOA_FOLLOWMASTERBACKGROUND" val="N"/>
  <p:tag name="MMCOA_PALETTENUMBER" val="0"/>
  <p:tag name="MMC_SLIDETYPE" val="Section"/>
  <p:tag name="MMC_SOURCE" val="1"/>
  <p:tag name="MMC_SECTION" val="MMC_Section"/>
  <p:tag name="MMCOA_TRANSPARENT" val="False"/>
</p:tagLst>
</file>

<file path=ppt/tags/tag27.xml><?xml version="1.0" encoding="utf-8"?>
<p:tagLst xmlns:a="http://schemas.openxmlformats.org/drawingml/2006/main" xmlns:r="http://schemas.openxmlformats.org/officeDocument/2006/relationships" xmlns:p="http://schemas.openxmlformats.org/presentationml/2006/main">
  <p:tag name="MMC_SECTIONDESIGN" val="&lt;ImageControl xmlns:xsi=&quot;http://www.w3.org/2001/XMLSchema-instance&quot; xmlns:xsd=&quot;http://www.w3.org/2001/XMLSchema&quot;&gt;&#10;  &lt;TypeOfImage&gt;SolidColour&lt;/TypeOfImage&gt;&#10;  &lt;Usage&gt;PowerPointDivider&lt;/Usage&gt;&#10;  &lt;PaletteName&gt;Sapphire&lt;/PaletteName&gt;&#10;  &lt;Design engine=&quot;MER2015&quot;&gt;&#10;    &lt;Triangles&gt;&#10;      &lt;Triangle&gt;&#10;        &lt;RowGrid&gt;0&lt;/RowGrid&gt;&#10;        &lt;ColumnGrid&gt;4&lt;/ColumnGrid&gt;&#10;        &lt;Flip&gt;1&lt;/Flip&gt;&#10;        &lt;ColorNumber&gt;3&lt;/ColorNumber&gt;&#10;        &lt;Opacity&gt;1&lt;/Opacity&gt;&#10;      &lt;/Triangle&gt;&#10;      &lt;Triangle&gt;&#10;        &lt;RowGrid&gt;2&lt;/RowGrid&gt;&#10;        &lt;ColumnGrid&gt;4&lt;/ColumnGrid&gt;&#10;        &lt;Flip&gt;0&lt;/Flip&gt;&#10;        &lt;ColorNumber&gt;0&lt;/ColorNumber&gt;&#10;        &lt;Opacity&gt;1&lt;/Opacity&gt;&#10;      &lt;/Triangle&gt;&#10;      &lt;Triangle&gt;&#10;        &lt;RowGrid&gt;1&lt;/RowGrid&gt;&#10;        &lt;ColumnGrid&gt;5&lt;/ColumnGrid&gt;&#10;        &lt;Flip&gt;1&lt;/Flip&gt;&#10;        &lt;ColorNumber&gt;4&lt;/ColorNumber&gt;&#10;        &lt;Opacity&gt;1&lt;/Opacity&gt;&#10;      &lt;/Triangle&gt;&#10;      &lt;Triangle&gt;&#10;        &lt;RowGrid&gt;3&lt;/RowGrid&gt;&#10;        &lt;ColumnGrid&gt;1&lt;/ColumnGrid&gt;&#10;        &lt;Flip&gt;0&lt;/Flip&gt;&#10;        &lt;ColorNumber&gt;1&lt;/ColorNumber&gt;&#10;        &lt;Opacity&gt;1&lt;/Opacity&gt;&#10;      &lt;/Triangle&gt;&#10;    &lt;/Triangles&gt;&#10;    &lt;BlankCoordinates /&gt;&#10;    &lt;ImageRightCropPercent&gt;0&lt;/ImageRightCropPercent&gt;&#10;    &lt;TotalRows&gt;5&lt;/TotalRows&gt;&#10;    &lt;TrianglesGridShiftPercent&gt;0&lt;/TrianglesGridShiftPercent&gt;&#10;    &lt;ImageBlankTopRows&gt;0&lt;/ImageBlankTopRows&gt;&#10;  &lt;/Design&gt;&#10;&lt;/ImageControl&gt;"/>
  <p:tag name="MMC_SECTIONTYPE" val="3"/>
</p:tagLst>
</file>

<file path=ppt/tags/tag3.xml><?xml version="1.0" encoding="utf-8"?>
<p:tagLst xmlns:a="http://schemas.openxmlformats.org/drawingml/2006/main" xmlns:r="http://schemas.openxmlformats.org/officeDocument/2006/relationships" xmlns:p="http://schemas.openxmlformats.org/presentationml/2006/main">
  <p:tag name="MMCOA_FONTSIZE_L" val="10"/>
  <p:tag name="MMCOA_FONTSIZE_M" val="10"/>
  <p:tag name="MMCOA_FONTSIZE_S" val="10"/>
  <p:tag name="MMCOA_FONTSIZE_T" val="10"/>
  <p:tag name="MMCOA_POSITION_L" val="689.25;507;12.11717;35"/>
  <p:tag name="MMCOA_POSITION_M" val="689.25;507;12.11717;35"/>
  <p:tag name="MMCOA_POSITION_S" val="689.25;507;12.11717;35"/>
  <p:tag name="MMCOA_POSITION_T" val="689.25;507;12.11717;35"/>
</p:tagLst>
</file>

<file path=ppt/tags/tag4.xml><?xml version="1.0" encoding="utf-8"?>
<p:tagLst xmlns:a="http://schemas.openxmlformats.org/drawingml/2006/main" xmlns:r="http://schemas.openxmlformats.org/officeDocument/2006/relationships" xmlns:p="http://schemas.openxmlformats.org/presentationml/2006/main">
  <p:tag name="MMCOA_SMARTSHAPE" val="Y"/>
  <p:tag name="MMCOA_HIDEONCOLOUR" val="N"/>
  <p:tag name="MMCOA_HIDEONWHITE" val="N"/>
  <p:tag name="MMCOA_HIDEONCLASSIC" val="Y"/>
  <p:tag name="MMCOA_HIDEONTEXT" val="Y"/>
  <p:tag name="MMCOA_HIDEONECO" val="Y"/>
  <p:tag name="MMCOA_HIDEONBALLROOM" val="Y"/>
  <p:tag name="MMCOA_FONTSIZE_L" val="10"/>
  <p:tag name="MMCOA_FONTSIZE_M" val="10"/>
  <p:tag name="MMCOA_FONTSIZE_S" val="10"/>
  <p:tag name="MMCOA_FONTSIZE_T" val="10"/>
  <p:tag name="MMCOA_POSITION_L" val="32.5;507;12.11717;241.0816"/>
  <p:tag name="MMCOA_POSITION_M" val="32.5;507;12.11717;241.0816"/>
  <p:tag name="MMCOA_POSITION_S" val="32.5;507;12.11717;241.0816"/>
  <p:tag name="MMCOA_POSITION_T" val="32.5;507;12.11717;241.0816"/>
</p:tagLst>
</file>

<file path=ppt/tags/tag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49.7305;513.6597;8.482047;56.16827"/>
  <p:tag name="MMCOA_POSITION_M" val="349.7305;513.6597;8.482047;56.16827"/>
  <p:tag name="MMCOA_POSITION_S" val="349.7305;513.6597;8.482047;56.16827"/>
  <p:tag name="MMCOA_POSITION_T" val="349.7305;513.6597;8.482047;56.16827"/>
  <p:tag name="MMCOA_HIDEONCOLOUR" val="N"/>
  <p:tag name="MMCOA_HIDEONWHITE" val="N"/>
  <p:tag name="MMCOA_HIDEONBALLROOM" val="Y"/>
  <p:tag name="MMCOA_HIDEONCLASSIC" val="Y"/>
  <p:tag name="MMCOA_HIDEONTEXT" val="Y"/>
  <p:tag name="MMCOA_HIDEONECO" val="Y"/>
</p:tagLst>
</file>

<file path=ppt/tags/tag6.xml><?xml version="1.0" encoding="utf-8"?>
<p:tagLst xmlns:a="http://schemas.openxmlformats.org/drawingml/2006/main" xmlns:r="http://schemas.openxmlformats.org/officeDocument/2006/relationships" xmlns:p="http://schemas.openxmlformats.org/presentationml/2006/main">
  <p:tag name="MMCOA_SMARTSHAPE" val="Y"/>
  <p:tag name="MMCOA_HIDEONCOLOUR" val="N"/>
  <p:tag name="MMCOA_HIDEONWHITE" val="N"/>
  <p:tag name="MMCOA_HIDEONBALLROOM" val="N"/>
  <p:tag name="MMCOA_HIDEONCLASSIC" val="N"/>
  <p:tag name="MMCOA_HIDEONTEXT" val="N"/>
  <p:tag name="MMCOA_HIDEONECO" val="N"/>
  <p:tag name="MMCOA_FONTSIZE_L" val="8"/>
  <p:tag name="MMCOA_FONTSIZE_M" val="8"/>
  <p:tag name="MMCOA_FONTSIZE_S" val="8"/>
  <p:tag name="MMCOA_FONTSIZE_T" val="8"/>
  <p:tag name="MMCOA_POSITION_L" val="195.5905;508.96;9.69378;474.2362"/>
  <p:tag name="MMCOA_POSITION_M" val="195.5905;508.96;9.69378;474.2362"/>
  <p:tag name="MMCOA_POSITION_S" val="195.5905;508.96;9.69378;474.2362"/>
  <p:tag name="MMCOA_POSITION_T" val="195.5905;508.96;9.69378;474.2362"/>
</p:tagLst>
</file>

<file path=ppt/tags/tag7.xml><?xml version="1.0" encoding="utf-8"?>
<p:tagLst xmlns:a="http://schemas.openxmlformats.org/drawingml/2006/main" xmlns:r="http://schemas.openxmlformats.org/officeDocument/2006/relationships" xmlns:p="http://schemas.openxmlformats.org/presentationml/2006/main">
  <p:tag name="MMCOA_SMARTSHAPE" val="Y"/>
  <p:tag name="MMCOA_HIDEONCOLOUR" val="N"/>
  <p:tag name="MMCOA_HIDEONWHITE" val="N"/>
  <p:tag name="MMCOA_HIDEONBALLROOM" val="N"/>
  <p:tag name="MMCOA_HIDEONCLASSIC" val="N"/>
  <p:tag name="MMCOA_HIDEONTEXT" val="N"/>
  <p:tag name="MMCOA_HIDEONECO" val="N"/>
  <p:tag name="MMCOA_FONTSIZE_L" val="10"/>
  <p:tag name="MMCOA_FONTSIZE_M" val="10"/>
  <p:tag name="MMCOA_FONTSIZE_S" val="10"/>
  <p:tag name="MMCOA_FONTSIZE_T" val="10"/>
  <p:tag name="MMCOA_POSITION_L" val="32.5;507;12.11717;228"/>
  <p:tag name="MMCOA_POSITION_M" val="32.5;507;12.11717;228"/>
  <p:tag name="MMCOA_POSITION_S" val="32.5;507;12.11717;228"/>
  <p:tag name="MMCOA_POSITION_T" val="32.5;507;12.11717;228"/>
</p:tagLst>
</file>

<file path=ppt/tags/tag8.xml><?xml version="1.0" encoding="utf-8"?>
<p:tagLst xmlns:a="http://schemas.openxmlformats.org/drawingml/2006/main" xmlns:r="http://schemas.openxmlformats.org/officeDocument/2006/relationships" xmlns:p="http://schemas.openxmlformats.org/presentationml/2006/main">
  <p:tag name="MMCOA_POSITION_L" val="32.5;483;0;691.75"/>
  <p:tag name="MMCOA_POSITION_M" val="32.5;483;0;691.75"/>
  <p:tag name="MMCOA_POSITION_S" val="32.5;483;0;691.75"/>
  <p:tag name="MMCOA_POSITION_T" val="32.5;483;0;691.75"/>
</p:tagLst>
</file>

<file path=ppt/tags/tag9.xml><?xml version="1.0" encoding="utf-8"?>
<p:tagLst xmlns:a="http://schemas.openxmlformats.org/drawingml/2006/main" xmlns:r="http://schemas.openxmlformats.org/officeDocument/2006/relationships" xmlns:p="http://schemas.openxmlformats.org/presentationml/2006/main">
  <p:tag name="MMC_COVERDESIGN" val="&lt;ImageControl xmlns:xsi=&quot;http://www.w3.org/2001/XMLSchema-instance&quot; xmlns:xsd=&quot;http://www.w3.org/2001/XMLSchema&quot;&gt;&#10;  &lt;TypeOfImage&gt;SolidColour&lt;/TypeOfImage&gt;&#10;  &lt;Usage&gt;PowerPointTitle&lt;/Usage&gt;&#10;  &lt;PaletteName&gt;Sapphire&lt;/PaletteName&gt;&#10;  &lt;Design engine=&quot;MER2015&quot;&gt;&#10;    &lt;Triangles&gt;&#10;      &lt;Triangle&gt;&#10;        &lt;RowGrid&gt;6&lt;/RowGrid&gt;&#10;        &lt;ColumnGrid&gt;2&lt;/ColumnGrid&gt;&#10;        &lt;Flip&gt;1&lt;/Flip&gt;&#10;        &lt;ColorNumber&gt;0&lt;/ColorNumber&gt;&#10;        &lt;Opacity&gt;1&lt;/Opacity&gt;&#10;      &lt;/Triangle&gt;&#10;      &lt;Triangle&gt;&#10;        &lt;RowGrid&gt;6&lt;/RowGrid&gt;&#10;        &lt;ColumnGrid&gt;2&lt;/ColumnGrid&gt;&#10;        &lt;Flip&gt;0&lt;/Flip&gt;&#10;        &lt;ColorNumber&gt;4&lt;/ColorNumber&gt;&#10;        &lt;Opacity&gt;1&lt;/Opacity&gt;&#10;      &lt;/Triangle&gt;&#10;      &lt;Triangle&gt;&#10;        &lt;RowGrid&gt;5&lt;/RowGrid&gt;&#10;        &lt;ColumnGrid&gt;3&lt;/ColumnGrid&gt;&#10;        &lt;Flip&gt;1&lt;/Flip&gt;&#10;        &lt;ColorNumber&gt;1&lt;/ColorNumber&gt;&#10;        &lt;Opacity&gt;1&lt;/Opacity&gt;&#10;      &lt;/Triangle&gt;&#10;      &lt;Triangle&gt;&#10;        &lt;RowGrid&gt;5&lt;/RowGrid&gt;&#10;        &lt;ColumnGrid&gt;1&lt;/ColumnGrid&gt;&#10;        &lt;Flip&gt;1&lt;/Flip&gt;&#10;        &lt;ColorNumber&gt;2&lt;/ColorNumber&gt;&#10;        &lt;Opacity&gt;1&lt;/Opacity&gt;&#10;      &lt;/Triangle&gt;&#10;      &lt;Triangle&gt;&#10;        &lt;RowGrid&gt;4&lt;/RowGrid&gt;&#10;        &lt;ColumnGrid&gt;2&lt;/ColumnGrid&gt;&#10;        &lt;Flip&gt;1&lt;/Flip&gt;&#10;        &lt;ColorNumber&gt;3&lt;/ColorNumber&gt;&#10;        &lt;Opacity&gt;1&lt;/Opacity&gt;&#10;      &lt;/Triangle&gt;&#10;      &lt;Triangle&gt;&#10;        &lt;RowGrid&gt;3&lt;/RowGrid&gt;&#10;        &lt;ColumnGrid&gt;3&lt;/ColumnGrid&gt;&#10;        &lt;Flip&gt;1&lt;/Flip&gt;&#10;        &lt;ColorNumber&gt;0&lt;/ColorNumber&gt;&#10;        &lt;Opacity&gt;1&lt;/Opacity&gt;&#10;      &lt;/Triangle&gt;&#10;      &lt;Triangle&gt;&#10;        &lt;RowGrid&gt;3&lt;/RowGrid&gt;&#10;        &lt;ColumnGrid&gt;5&lt;/ColumnGrid&gt;&#10;        &lt;Flip&gt;1&lt;/Flip&gt;&#10;        &lt;ColorNumber&gt;2&lt;/ColorNumber&gt;&#10;        &lt;Opacity&gt;1&lt;/Opacity&gt;&#10;      &lt;/Triangle&gt;&#10;      &lt;Triangle&gt;&#10;        &lt;RowGrid&gt;2&lt;/RowGrid&gt;&#10;        &lt;ColumnGrid&gt;2&lt;/ColumnGrid&gt;&#10;        &lt;Flip&gt;1&lt;/Flip&gt;&#10;        &lt;ColorNumber&gt;2&lt;/ColorNumber&gt;&#10;        &lt;Opacity&gt;1&lt;/Opacity&gt;&#10;      &lt;/Triangle&gt;&#10;      &lt;Triangle&gt;&#10;        &lt;RowGrid&gt;1&lt;/RowGrid&gt;&#10;        &lt;ColumnGrid&gt;5&lt;/ColumnGrid&gt;&#10;        &lt;Flip&gt;1&lt;/Flip&gt;&#10;        &lt;ColorNumber&gt;3&lt;/ColorNumber&gt;&#10;        &lt;Opacity&gt;1&lt;/Opacity&gt;&#10;      &lt;/Triangle&gt;&#10;      &lt;Triangle&gt;&#10;        &lt;RowGrid&gt;0&lt;/RowGrid&gt;&#10;        &lt;ColumnGrid&gt;4&lt;/ColumnGrid&gt;&#10;        &lt;Flip&gt;1&lt;/Flip&gt;&#10;        &lt;ColorNumber&gt;1&lt;/ColorNumber&gt;&#10;        &lt;Opacity&gt;1&lt;/Opacity&gt;&#10;      &lt;/Triangle&gt;&#10;      &lt;Triangle&gt;&#10;        &lt;RowGrid&gt;0&lt;/RowGrid&gt;&#10;        &lt;ColumnGrid&gt;6&lt;/ColumnGrid&gt;&#10;        &lt;Flip&gt;1&lt;/Flip&gt;&#10;        &lt;ColorNumber&gt;0&lt;/ColorNumber&gt;&#10;        &lt;Opacity&gt;1&lt;/Opacity&gt;&#10;      &lt;/Triangle&gt;&#10;    &lt;/Triangles&gt;&#10;    &lt;BlankCoordinates&gt;&#10;      &lt;BlankCoordinate&gt;&#10;        &lt;X&gt;3&lt;/X&gt;&#10;        &lt;Y&gt;7&lt;/Y&gt;&#10;      &lt;/BlankCoordinate&gt;&#10;      &lt;BlankCoordinate&gt;&#10;        &lt;X&gt;2&lt;/X&gt;&#10;        &lt;Y&gt;6&lt;/Y&gt;&#10;      &lt;/BlankCoordinate&gt;&#10;      &lt;BlankCoordinate&gt;&#10;        &lt;X&gt;4&lt;/X&gt;&#10;        &lt;Y&gt;6&lt;/Y&gt;&#10;      &lt;/BlankCoordinate&gt;&#10;      &lt;BlankCoordinate&gt;&#10;        &lt;X&gt;3&lt;/X&gt;&#10;        &lt;Y&gt;5&lt;/Y&gt;&#10;      &lt;/BlankCoordinate&gt;&#10;      &lt;BlankCoordinate&gt;&#10;        &lt;X&gt;3&lt;/X&gt;&#10;        &lt;Y&gt;5&lt;/Y&gt;&#10;      &lt;/BlankCoordinate&gt;&#10;      &lt;BlankCoordinate&gt;&#10;        &lt;X&gt;2&lt;/X&gt;&#10;        &lt;Y&gt;4&lt;/Y&gt;&#10;      &lt;/BlankCoordinate&gt;&#10;      &lt;BlankCoordinate&gt;&#10;        &lt;X&gt;6&lt;/X&gt;&#10;        &lt;Y&gt;4&lt;/Y&gt;&#10;      &lt;/BlankCoordinate&gt;&#10;      &lt;BlankCoordinate&gt;&#10;        &lt;X&gt;5&lt;/X&gt;&#10;        &lt;Y&gt;3&lt;/Y&gt;&#10;      &lt;/BlankCoordinate&gt;&#10;      &lt;BlankCoordinate&gt;&#10;        &lt;X&gt;3&lt;/X&gt;&#10;        &lt;Y&gt;3&lt;/Y&gt;&#10;      &lt;/BlankCoordinate&gt;&#10;      &lt;BlankCoordinate&gt;&#10;        &lt;X&gt;2&lt;/X&gt;&#10;        &lt;Y&gt;2&lt;/Y&gt;&#10;      &lt;/BlankCoordinate&gt;&#10;      &lt;BlankCoordinate&gt;&#10;        &lt;X&gt;6&lt;/X&gt;&#10;        &lt;Y&gt;2&lt;/Y&gt;&#10;      &lt;/BlankCoordinate&gt;&#10;      &lt;BlankCoordinate&gt;&#10;        &lt;X&gt;5&lt;/X&gt;&#10;        &lt;Y&gt;1&lt;/Y&gt;&#10;      &lt;/BlankCoordinate&gt;&#10;      &lt;BlankCoordinate&gt;&#10;        &lt;X&gt;7&lt;/X&gt;&#10;        &lt;Y&gt;1&lt;/Y&gt;&#10;      &lt;/BlankCoordinate&gt;&#10;      &lt;BlankCoordinate&gt;&#10;        &lt;X&gt;6&lt;/X&gt;&#10;        &lt;Y&gt;0&lt;/Y&gt;&#10;      &lt;/BlankCoordinate&gt;&#10;      &lt;BlankCoordinate&gt;&#10;        &lt;X&gt;-1&lt;/X&gt;&#10;        &lt;Y&gt;0&lt;/Y&gt;&#10;      &lt;/BlankCoordinate&gt;&#10;      &lt;BlankCoordinate&gt;&#10;        &lt;X&gt;-1&lt;/X&gt;&#10;        &lt;Y&gt;7&lt;/Y&gt;&#10;      &lt;/BlankCoordinate&gt;&#10;    &lt;/BlankCoordinates&gt;&#10;    &lt;ImageRightCropPercent&gt;0&lt;/ImageRightCropPercent&gt;&#10;    &lt;TotalRows&gt;7&lt;/TotalRows&gt;&#10;    &lt;TrianglesGridShiftPercent&gt;0&lt;/TrianglesGridShiftPercent&gt;&#10;    &lt;ImageBlankTopRows&gt;0&lt;/ImageBlankTopRows&gt;&#10;  &lt;/Design&gt;&#10;&lt;/ImageControl&gt;"/>
  <p:tag name="MMC_PRESENTATIONTYPE" val="3"/>
</p:tagLst>
</file>

<file path=ppt/theme/theme1.xml><?xml version="1.0" encoding="utf-8"?>
<a:theme xmlns:a="http://schemas.openxmlformats.org/drawingml/2006/main" name="Classic">
  <a:themeElements>
    <a:clrScheme name="Option #5">
      <a:dk1>
        <a:srgbClr val="000000"/>
      </a:dk1>
      <a:lt1>
        <a:srgbClr val="FFFFFF"/>
      </a:lt1>
      <a:dk2>
        <a:srgbClr val="002C77"/>
      </a:dk2>
      <a:lt2>
        <a:srgbClr val="BFBFBF"/>
      </a:lt2>
      <a:accent1>
        <a:srgbClr val="002C77"/>
      </a:accent1>
      <a:accent2>
        <a:srgbClr val="00A8C8"/>
      </a:accent2>
      <a:accent3>
        <a:srgbClr val="006D9E"/>
      </a:accent3>
      <a:accent4>
        <a:srgbClr val="A6E2EF"/>
      </a:accent4>
      <a:accent5>
        <a:srgbClr val="7C848A"/>
      </a:accent5>
      <a:accent6>
        <a:srgbClr val="5A5A5A"/>
      </a:accent6>
      <a:hlink>
        <a:srgbClr val="404040"/>
      </a:hlink>
      <a:folHlink>
        <a:srgbClr val="808080"/>
      </a:folHlink>
    </a:clrScheme>
    <a:fontScheme name="MMCo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accent6"/>
          </a:solid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spAutoFit/>
      </a:bodyPr>
      <a:lstStyle>
        <a:defPPr>
          <a:defRPr sz="1600" dirty="0" err="1" smtClean="0"/>
        </a:defPPr>
      </a:lstStyle>
    </a:txDef>
  </a:objectDefaults>
  <a:extraClrSchemeLst/>
  <a:custClrLst>
    <a:custClr name="Bright Emerald">
      <a:srgbClr val="72BE44"/>
    </a:custClr>
    <a:custClr name="Light Emerald">
      <a:srgbClr val="BDDDA3"/>
    </a:custClr>
    <a:custClr name="Bright Iolite">
      <a:srgbClr val="6F83C1"/>
    </a:custClr>
    <a:custClr name="Light Iolite">
      <a:srgbClr val="C4CAE6"/>
    </a:custClr>
    <a:custClr name="Bright Topaz">
      <a:srgbClr val="FBAE17"/>
    </a:custClr>
    <a:custClr name="Light Topaz">
      <a:srgbClr val="FFDDAC"/>
    </a:custClr>
    <a:custClr name="Bright Turquoise">
      <a:srgbClr val="0FB694"/>
    </a:custClr>
    <a:custClr name="Light Turquoise">
      <a:srgbClr val="A7D9C8"/>
    </a:custClr>
    <a:custClr name="Bright Citrine">
      <a:srgbClr val="F48132"/>
    </a:custClr>
    <a:custClr name="Light Citrine">
      <a:srgbClr val="FCCFAB"/>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tion #5">
    <a:dk1>
      <a:srgbClr val="000000"/>
    </a:dk1>
    <a:lt1>
      <a:srgbClr val="FFFFFF"/>
    </a:lt1>
    <a:dk2>
      <a:srgbClr val="002C77"/>
    </a:dk2>
    <a:lt2>
      <a:srgbClr val="BFBFBF"/>
    </a:lt2>
    <a:accent1>
      <a:srgbClr val="002C77"/>
    </a:accent1>
    <a:accent2>
      <a:srgbClr val="00A8C8"/>
    </a:accent2>
    <a:accent3>
      <a:srgbClr val="006D9E"/>
    </a:accent3>
    <a:accent4>
      <a:srgbClr val="A6E2EF"/>
    </a:accent4>
    <a:accent5>
      <a:srgbClr val="7C848A"/>
    </a:accent5>
    <a:accent6>
      <a:srgbClr val="5A5A5A"/>
    </a:accent6>
    <a:hlink>
      <a:srgbClr val="404040"/>
    </a:hlink>
    <a:folHlink>
      <a:srgbClr val="FFFFFF"/>
    </a:folHlink>
  </a:clrScheme>
</a:themeOverride>
</file>

<file path=ppt/theme/themeOverride10.xml><?xml version="1.0" encoding="utf-8"?>
<a:themeOverride xmlns:a="http://schemas.openxmlformats.org/drawingml/2006/main">
  <a:clrScheme name="Option #5">
    <a:dk1>
      <a:srgbClr val="000000"/>
    </a:dk1>
    <a:lt1>
      <a:srgbClr val="FFFFFF"/>
    </a:lt1>
    <a:dk2>
      <a:srgbClr val="002C77"/>
    </a:dk2>
    <a:lt2>
      <a:srgbClr val="BFBFBF"/>
    </a:lt2>
    <a:accent1>
      <a:srgbClr val="002C77"/>
    </a:accent1>
    <a:accent2>
      <a:srgbClr val="00A8C8"/>
    </a:accent2>
    <a:accent3>
      <a:srgbClr val="006D9E"/>
    </a:accent3>
    <a:accent4>
      <a:srgbClr val="A6E2EF"/>
    </a:accent4>
    <a:accent5>
      <a:srgbClr val="7C848A"/>
    </a:accent5>
    <a:accent6>
      <a:srgbClr val="5A5A5A"/>
    </a:accent6>
    <a:hlink>
      <a:srgbClr val="404040"/>
    </a:hlink>
    <a:folHlink>
      <a:srgbClr val="808080"/>
    </a:folHlink>
  </a:clrScheme>
</a:themeOverride>
</file>

<file path=ppt/theme/themeOverride11.xml><?xml version="1.0" encoding="utf-8"?>
<a:themeOverride xmlns:a="http://schemas.openxmlformats.org/drawingml/2006/main">
  <a:clrScheme name="Option #5">
    <a:dk1>
      <a:srgbClr val="000000"/>
    </a:dk1>
    <a:lt1>
      <a:srgbClr val="FFFFFF"/>
    </a:lt1>
    <a:dk2>
      <a:srgbClr val="002C77"/>
    </a:dk2>
    <a:lt2>
      <a:srgbClr val="BFBFBF"/>
    </a:lt2>
    <a:accent1>
      <a:srgbClr val="002C77"/>
    </a:accent1>
    <a:accent2>
      <a:srgbClr val="00A8C8"/>
    </a:accent2>
    <a:accent3>
      <a:srgbClr val="006D9E"/>
    </a:accent3>
    <a:accent4>
      <a:srgbClr val="A6E2EF"/>
    </a:accent4>
    <a:accent5>
      <a:srgbClr val="7C848A"/>
    </a:accent5>
    <a:accent6>
      <a:srgbClr val="5A5A5A"/>
    </a:accent6>
    <a:hlink>
      <a:srgbClr val="404040"/>
    </a:hlink>
    <a:folHlink>
      <a:srgbClr val="808080"/>
    </a:folHlink>
  </a:clrScheme>
</a:themeOverride>
</file>

<file path=ppt/theme/themeOverride12.xml><?xml version="1.0" encoding="utf-8"?>
<a:themeOverride xmlns:a="http://schemas.openxmlformats.org/drawingml/2006/main">
  <a:clrScheme name="Option #5">
    <a:dk1>
      <a:srgbClr val="000000"/>
    </a:dk1>
    <a:lt1>
      <a:srgbClr val="FFFFFF"/>
    </a:lt1>
    <a:dk2>
      <a:srgbClr val="002C77"/>
    </a:dk2>
    <a:lt2>
      <a:srgbClr val="BFBFBF"/>
    </a:lt2>
    <a:accent1>
      <a:srgbClr val="002C77"/>
    </a:accent1>
    <a:accent2>
      <a:srgbClr val="00A8C8"/>
    </a:accent2>
    <a:accent3>
      <a:srgbClr val="006D9E"/>
    </a:accent3>
    <a:accent4>
      <a:srgbClr val="A6E2EF"/>
    </a:accent4>
    <a:accent5>
      <a:srgbClr val="7C848A"/>
    </a:accent5>
    <a:accent6>
      <a:srgbClr val="5A5A5A"/>
    </a:accent6>
    <a:hlink>
      <a:srgbClr val="404040"/>
    </a:hlink>
    <a:folHlink>
      <a:srgbClr val="808080"/>
    </a:folHlink>
  </a:clrScheme>
</a:themeOverride>
</file>

<file path=ppt/theme/themeOverride13.xml><?xml version="1.0" encoding="utf-8"?>
<a:themeOverride xmlns:a="http://schemas.openxmlformats.org/drawingml/2006/main">
  <a:clrScheme name="Option #5">
    <a:dk1>
      <a:srgbClr val="000000"/>
    </a:dk1>
    <a:lt1>
      <a:srgbClr val="FFFFFF"/>
    </a:lt1>
    <a:dk2>
      <a:srgbClr val="002C77"/>
    </a:dk2>
    <a:lt2>
      <a:srgbClr val="BFBFBF"/>
    </a:lt2>
    <a:accent1>
      <a:srgbClr val="002C77"/>
    </a:accent1>
    <a:accent2>
      <a:srgbClr val="00A8C8"/>
    </a:accent2>
    <a:accent3>
      <a:srgbClr val="006D9E"/>
    </a:accent3>
    <a:accent4>
      <a:srgbClr val="A6E2EF"/>
    </a:accent4>
    <a:accent5>
      <a:srgbClr val="7C848A"/>
    </a:accent5>
    <a:accent6>
      <a:srgbClr val="5A5A5A"/>
    </a:accent6>
    <a:hlink>
      <a:srgbClr val="404040"/>
    </a:hlink>
    <a:folHlink>
      <a:srgbClr val="808080"/>
    </a:folHlink>
  </a:clrScheme>
</a:themeOverride>
</file>

<file path=ppt/theme/themeOverride14.xml><?xml version="1.0" encoding="utf-8"?>
<a:themeOverride xmlns:a="http://schemas.openxmlformats.org/drawingml/2006/main">
  <a:clrScheme name="Option #5">
    <a:dk1>
      <a:srgbClr val="000000"/>
    </a:dk1>
    <a:lt1>
      <a:srgbClr val="FFFFFF"/>
    </a:lt1>
    <a:dk2>
      <a:srgbClr val="002C77"/>
    </a:dk2>
    <a:lt2>
      <a:srgbClr val="BFBFBF"/>
    </a:lt2>
    <a:accent1>
      <a:srgbClr val="002C77"/>
    </a:accent1>
    <a:accent2>
      <a:srgbClr val="00A8C8"/>
    </a:accent2>
    <a:accent3>
      <a:srgbClr val="006D9E"/>
    </a:accent3>
    <a:accent4>
      <a:srgbClr val="A6E2EF"/>
    </a:accent4>
    <a:accent5>
      <a:srgbClr val="7C848A"/>
    </a:accent5>
    <a:accent6>
      <a:srgbClr val="5A5A5A"/>
    </a:accent6>
    <a:hlink>
      <a:srgbClr val="404040"/>
    </a:hlink>
    <a:folHlink>
      <a:srgbClr val="808080"/>
    </a:folHlink>
  </a:clrScheme>
</a:themeOverride>
</file>

<file path=ppt/theme/themeOverride15.xml><?xml version="1.0" encoding="utf-8"?>
<a:themeOverride xmlns:a="http://schemas.openxmlformats.org/drawingml/2006/main">
  <a:clrScheme name="Option #5">
    <a:dk1>
      <a:srgbClr val="000000"/>
    </a:dk1>
    <a:lt1>
      <a:srgbClr val="FFFFFF"/>
    </a:lt1>
    <a:dk2>
      <a:srgbClr val="002C77"/>
    </a:dk2>
    <a:lt2>
      <a:srgbClr val="BFBFBF"/>
    </a:lt2>
    <a:accent1>
      <a:srgbClr val="002C77"/>
    </a:accent1>
    <a:accent2>
      <a:srgbClr val="00A8C8"/>
    </a:accent2>
    <a:accent3>
      <a:srgbClr val="006D9E"/>
    </a:accent3>
    <a:accent4>
      <a:srgbClr val="A6E2EF"/>
    </a:accent4>
    <a:accent5>
      <a:srgbClr val="7C848A"/>
    </a:accent5>
    <a:accent6>
      <a:srgbClr val="5A5A5A"/>
    </a:accent6>
    <a:hlink>
      <a:srgbClr val="404040"/>
    </a:hlink>
    <a:folHlink>
      <a:srgbClr val="FFFFFF"/>
    </a:folHlink>
  </a:clrScheme>
</a:themeOverride>
</file>

<file path=ppt/theme/themeOverride16.xml><?xml version="1.0" encoding="utf-8"?>
<a:themeOverride xmlns:a="http://schemas.openxmlformats.org/drawingml/2006/main">
  <a:clrScheme name="Option #5">
    <a:dk1>
      <a:srgbClr val="000000"/>
    </a:dk1>
    <a:lt1>
      <a:srgbClr val="FFFFFF"/>
    </a:lt1>
    <a:dk2>
      <a:srgbClr val="002C77"/>
    </a:dk2>
    <a:lt2>
      <a:srgbClr val="BFBFBF"/>
    </a:lt2>
    <a:accent1>
      <a:srgbClr val="002C77"/>
    </a:accent1>
    <a:accent2>
      <a:srgbClr val="00A8C8"/>
    </a:accent2>
    <a:accent3>
      <a:srgbClr val="006D9E"/>
    </a:accent3>
    <a:accent4>
      <a:srgbClr val="A6E2EF"/>
    </a:accent4>
    <a:accent5>
      <a:srgbClr val="7C848A"/>
    </a:accent5>
    <a:accent6>
      <a:srgbClr val="5A5A5A"/>
    </a:accent6>
    <a:hlink>
      <a:srgbClr val="404040"/>
    </a:hlink>
    <a:folHlink>
      <a:srgbClr val="808080"/>
    </a:folHlink>
  </a:clrScheme>
</a:themeOverride>
</file>

<file path=ppt/theme/themeOverride17.xml><?xml version="1.0" encoding="utf-8"?>
<a:themeOverride xmlns:a="http://schemas.openxmlformats.org/drawingml/2006/main">
  <a:clrScheme name="Option #5">
    <a:dk1>
      <a:srgbClr val="000000"/>
    </a:dk1>
    <a:lt1>
      <a:srgbClr val="FFFFFF"/>
    </a:lt1>
    <a:dk2>
      <a:srgbClr val="002C77"/>
    </a:dk2>
    <a:lt2>
      <a:srgbClr val="BFBFBF"/>
    </a:lt2>
    <a:accent1>
      <a:srgbClr val="002C77"/>
    </a:accent1>
    <a:accent2>
      <a:srgbClr val="00A8C8"/>
    </a:accent2>
    <a:accent3>
      <a:srgbClr val="006D9E"/>
    </a:accent3>
    <a:accent4>
      <a:srgbClr val="A6E2EF"/>
    </a:accent4>
    <a:accent5>
      <a:srgbClr val="7C848A"/>
    </a:accent5>
    <a:accent6>
      <a:srgbClr val="5A5A5A"/>
    </a:accent6>
    <a:hlink>
      <a:srgbClr val="404040"/>
    </a:hlink>
    <a:folHlink>
      <a:srgbClr val="808080"/>
    </a:folHlink>
  </a:clrScheme>
</a:themeOverride>
</file>

<file path=ppt/theme/themeOverride18.xml><?xml version="1.0" encoding="utf-8"?>
<a:themeOverride xmlns:a="http://schemas.openxmlformats.org/drawingml/2006/main">
  <a:clrScheme name="Option #5">
    <a:dk1>
      <a:srgbClr val="000000"/>
    </a:dk1>
    <a:lt1>
      <a:srgbClr val="FFFFFF"/>
    </a:lt1>
    <a:dk2>
      <a:srgbClr val="002C77"/>
    </a:dk2>
    <a:lt2>
      <a:srgbClr val="BFBFBF"/>
    </a:lt2>
    <a:accent1>
      <a:srgbClr val="002C77"/>
    </a:accent1>
    <a:accent2>
      <a:srgbClr val="00A8C8"/>
    </a:accent2>
    <a:accent3>
      <a:srgbClr val="006D9E"/>
    </a:accent3>
    <a:accent4>
      <a:srgbClr val="A6E2EF"/>
    </a:accent4>
    <a:accent5>
      <a:srgbClr val="7C848A"/>
    </a:accent5>
    <a:accent6>
      <a:srgbClr val="5A5A5A"/>
    </a:accent6>
    <a:hlink>
      <a:srgbClr val="404040"/>
    </a:hlink>
    <a:folHlink>
      <a:srgbClr val="FFFFFF"/>
    </a:folHlink>
  </a:clrScheme>
</a:themeOverride>
</file>

<file path=ppt/theme/themeOverride19.xml><?xml version="1.0" encoding="utf-8"?>
<a:themeOverride xmlns:a="http://schemas.openxmlformats.org/drawingml/2006/main">
  <a:clrScheme name="Option #5">
    <a:dk1>
      <a:srgbClr val="000000"/>
    </a:dk1>
    <a:lt1>
      <a:srgbClr val="FFFFFF"/>
    </a:lt1>
    <a:dk2>
      <a:srgbClr val="002C77"/>
    </a:dk2>
    <a:lt2>
      <a:srgbClr val="BFBFBF"/>
    </a:lt2>
    <a:accent1>
      <a:srgbClr val="002C77"/>
    </a:accent1>
    <a:accent2>
      <a:srgbClr val="00A8C8"/>
    </a:accent2>
    <a:accent3>
      <a:srgbClr val="006D9E"/>
    </a:accent3>
    <a:accent4>
      <a:srgbClr val="A6E2EF"/>
    </a:accent4>
    <a:accent5>
      <a:srgbClr val="7C848A"/>
    </a:accent5>
    <a:accent6>
      <a:srgbClr val="5A5A5A"/>
    </a:accent6>
    <a:hlink>
      <a:srgbClr val="404040"/>
    </a:hlink>
    <a:folHlink>
      <a:srgbClr val="808080"/>
    </a:folHlink>
  </a:clrScheme>
</a:themeOverride>
</file>

<file path=ppt/theme/themeOverride2.xml><?xml version="1.0" encoding="utf-8"?>
<a:themeOverride xmlns:a="http://schemas.openxmlformats.org/drawingml/2006/main">
  <a:clrScheme name="Option #5">
    <a:dk1>
      <a:srgbClr val="000000"/>
    </a:dk1>
    <a:lt1>
      <a:srgbClr val="FFFFFF"/>
    </a:lt1>
    <a:dk2>
      <a:srgbClr val="002C77"/>
    </a:dk2>
    <a:lt2>
      <a:srgbClr val="BFBFBF"/>
    </a:lt2>
    <a:accent1>
      <a:srgbClr val="002C77"/>
    </a:accent1>
    <a:accent2>
      <a:srgbClr val="00A8C8"/>
    </a:accent2>
    <a:accent3>
      <a:srgbClr val="006D9E"/>
    </a:accent3>
    <a:accent4>
      <a:srgbClr val="A6E2EF"/>
    </a:accent4>
    <a:accent5>
      <a:srgbClr val="7C848A"/>
    </a:accent5>
    <a:accent6>
      <a:srgbClr val="5A5A5A"/>
    </a:accent6>
    <a:hlink>
      <a:srgbClr val="404040"/>
    </a:hlink>
    <a:folHlink>
      <a:srgbClr val="808080"/>
    </a:folHlink>
  </a:clrScheme>
</a:themeOverride>
</file>

<file path=ppt/theme/themeOverride20.xml><?xml version="1.0" encoding="utf-8"?>
<a:themeOverride xmlns:a="http://schemas.openxmlformats.org/drawingml/2006/main">
  <a:clrScheme name="Option #5">
    <a:dk1>
      <a:srgbClr val="000000"/>
    </a:dk1>
    <a:lt1>
      <a:srgbClr val="FFFFFF"/>
    </a:lt1>
    <a:dk2>
      <a:srgbClr val="002C77"/>
    </a:dk2>
    <a:lt2>
      <a:srgbClr val="BFBFBF"/>
    </a:lt2>
    <a:accent1>
      <a:srgbClr val="002C77"/>
    </a:accent1>
    <a:accent2>
      <a:srgbClr val="00A8C8"/>
    </a:accent2>
    <a:accent3>
      <a:srgbClr val="006D9E"/>
    </a:accent3>
    <a:accent4>
      <a:srgbClr val="A6E2EF"/>
    </a:accent4>
    <a:accent5>
      <a:srgbClr val="7C848A"/>
    </a:accent5>
    <a:accent6>
      <a:srgbClr val="5A5A5A"/>
    </a:accent6>
    <a:hlink>
      <a:srgbClr val="404040"/>
    </a:hlink>
    <a:folHlink>
      <a:srgbClr val="808080"/>
    </a:folHlink>
  </a:clrScheme>
</a:themeOverride>
</file>

<file path=ppt/theme/themeOverride21.xml><?xml version="1.0" encoding="utf-8"?>
<a:themeOverride xmlns:a="http://schemas.openxmlformats.org/drawingml/2006/main">
  <a:clrScheme name="Option #5">
    <a:dk1>
      <a:srgbClr val="000000"/>
    </a:dk1>
    <a:lt1>
      <a:srgbClr val="FFFFFF"/>
    </a:lt1>
    <a:dk2>
      <a:srgbClr val="002C77"/>
    </a:dk2>
    <a:lt2>
      <a:srgbClr val="BFBFBF"/>
    </a:lt2>
    <a:accent1>
      <a:srgbClr val="002C77"/>
    </a:accent1>
    <a:accent2>
      <a:srgbClr val="00A8C8"/>
    </a:accent2>
    <a:accent3>
      <a:srgbClr val="006D9E"/>
    </a:accent3>
    <a:accent4>
      <a:srgbClr val="A6E2EF"/>
    </a:accent4>
    <a:accent5>
      <a:srgbClr val="7C848A"/>
    </a:accent5>
    <a:accent6>
      <a:srgbClr val="5A5A5A"/>
    </a:accent6>
    <a:hlink>
      <a:srgbClr val="404040"/>
    </a:hlink>
    <a:folHlink>
      <a:srgbClr val="808080"/>
    </a:folHlink>
  </a:clrScheme>
</a:themeOverride>
</file>

<file path=ppt/theme/themeOverride3.xml><?xml version="1.0" encoding="utf-8"?>
<a:themeOverride xmlns:a="http://schemas.openxmlformats.org/drawingml/2006/main">
  <a:clrScheme name="Option #5">
    <a:dk1>
      <a:srgbClr val="000000"/>
    </a:dk1>
    <a:lt1>
      <a:srgbClr val="FFFFFF"/>
    </a:lt1>
    <a:dk2>
      <a:srgbClr val="002C77"/>
    </a:dk2>
    <a:lt2>
      <a:srgbClr val="BFBFBF"/>
    </a:lt2>
    <a:accent1>
      <a:srgbClr val="002C77"/>
    </a:accent1>
    <a:accent2>
      <a:srgbClr val="00A8C8"/>
    </a:accent2>
    <a:accent3>
      <a:srgbClr val="006D9E"/>
    </a:accent3>
    <a:accent4>
      <a:srgbClr val="A6E2EF"/>
    </a:accent4>
    <a:accent5>
      <a:srgbClr val="7C848A"/>
    </a:accent5>
    <a:accent6>
      <a:srgbClr val="5A5A5A"/>
    </a:accent6>
    <a:hlink>
      <a:srgbClr val="404040"/>
    </a:hlink>
    <a:folHlink>
      <a:srgbClr val="808080"/>
    </a:folHlink>
  </a:clrScheme>
</a:themeOverride>
</file>

<file path=ppt/theme/themeOverride4.xml><?xml version="1.0" encoding="utf-8"?>
<a:themeOverride xmlns:a="http://schemas.openxmlformats.org/drawingml/2006/main">
  <a:clrScheme name="Option #5">
    <a:dk1>
      <a:srgbClr val="000000"/>
    </a:dk1>
    <a:lt1>
      <a:srgbClr val="FFFFFF"/>
    </a:lt1>
    <a:dk2>
      <a:srgbClr val="002C77"/>
    </a:dk2>
    <a:lt2>
      <a:srgbClr val="BFBFBF"/>
    </a:lt2>
    <a:accent1>
      <a:srgbClr val="002C77"/>
    </a:accent1>
    <a:accent2>
      <a:srgbClr val="00A8C8"/>
    </a:accent2>
    <a:accent3>
      <a:srgbClr val="006D9E"/>
    </a:accent3>
    <a:accent4>
      <a:srgbClr val="A6E2EF"/>
    </a:accent4>
    <a:accent5>
      <a:srgbClr val="7C848A"/>
    </a:accent5>
    <a:accent6>
      <a:srgbClr val="5A5A5A"/>
    </a:accent6>
    <a:hlink>
      <a:srgbClr val="404040"/>
    </a:hlink>
    <a:folHlink>
      <a:srgbClr val="FFFFFF"/>
    </a:folHlink>
  </a:clrScheme>
</a:themeOverride>
</file>

<file path=ppt/theme/themeOverride5.xml><?xml version="1.0" encoding="utf-8"?>
<a:themeOverride xmlns:a="http://schemas.openxmlformats.org/drawingml/2006/main">
  <a:clrScheme name="Option #5">
    <a:dk1>
      <a:srgbClr val="000000"/>
    </a:dk1>
    <a:lt1>
      <a:srgbClr val="FFFFFF"/>
    </a:lt1>
    <a:dk2>
      <a:srgbClr val="002C77"/>
    </a:dk2>
    <a:lt2>
      <a:srgbClr val="BFBFBF"/>
    </a:lt2>
    <a:accent1>
      <a:srgbClr val="002C77"/>
    </a:accent1>
    <a:accent2>
      <a:srgbClr val="00A8C8"/>
    </a:accent2>
    <a:accent3>
      <a:srgbClr val="006D9E"/>
    </a:accent3>
    <a:accent4>
      <a:srgbClr val="A6E2EF"/>
    </a:accent4>
    <a:accent5>
      <a:srgbClr val="7C848A"/>
    </a:accent5>
    <a:accent6>
      <a:srgbClr val="5A5A5A"/>
    </a:accent6>
    <a:hlink>
      <a:srgbClr val="404040"/>
    </a:hlink>
    <a:folHlink>
      <a:srgbClr val="808080"/>
    </a:folHlink>
  </a:clrScheme>
</a:themeOverride>
</file>

<file path=ppt/theme/themeOverride6.xml><?xml version="1.0" encoding="utf-8"?>
<a:themeOverride xmlns:a="http://schemas.openxmlformats.org/drawingml/2006/main">
  <a:clrScheme name="Option #5">
    <a:dk1>
      <a:srgbClr val="000000"/>
    </a:dk1>
    <a:lt1>
      <a:srgbClr val="FFFFFF"/>
    </a:lt1>
    <a:dk2>
      <a:srgbClr val="002C77"/>
    </a:dk2>
    <a:lt2>
      <a:srgbClr val="BFBFBF"/>
    </a:lt2>
    <a:accent1>
      <a:srgbClr val="002C77"/>
    </a:accent1>
    <a:accent2>
      <a:srgbClr val="00A8C8"/>
    </a:accent2>
    <a:accent3>
      <a:srgbClr val="006D9E"/>
    </a:accent3>
    <a:accent4>
      <a:srgbClr val="A6E2EF"/>
    </a:accent4>
    <a:accent5>
      <a:srgbClr val="7C848A"/>
    </a:accent5>
    <a:accent6>
      <a:srgbClr val="5A5A5A"/>
    </a:accent6>
    <a:hlink>
      <a:srgbClr val="404040"/>
    </a:hlink>
    <a:folHlink>
      <a:srgbClr val="808080"/>
    </a:folHlink>
  </a:clrScheme>
</a:themeOverride>
</file>

<file path=ppt/theme/themeOverride7.xml><?xml version="1.0" encoding="utf-8"?>
<a:themeOverride xmlns:a="http://schemas.openxmlformats.org/drawingml/2006/main">
  <a:clrScheme name="Option #5">
    <a:dk1>
      <a:srgbClr val="000000"/>
    </a:dk1>
    <a:lt1>
      <a:srgbClr val="FFFFFF"/>
    </a:lt1>
    <a:dk2>
      <a:srgbClr val="002C77"/>
    </a:dk2>
    <a:lt2>
      <a:srgbClr val="BFBFBF"/>
    </a:lt2>
    <a:accent1>
      <a:srgbClr val="002C77"/>
    </a:accent1>
    <a:accent2>
      <a:srgbClr val="00A8C8"/>
    </a:accent2>
    <a:accent3>
      <a:srgbClr val="006D9E"/>
    </a:accent3>
    <a:accent4>
      <a:srgbClr val="A6E2EF"/>
    </a:accent4>
    <a:accent5>
      <a:srgbClr val="7C848A"/>
    </a:accent5>
    <a:accent6>
      <a:srgbClr val="5A5A5A"/>
    </a:accent6>
    <a:hlink>
      <a:srgbClr val="404040"/>
    </a:hlink>
    <a:folHlink>
      <a:srgbClr val="FFFFFF"/>
    </a:folHlink>
  </a:clrScheme>
</a:themeOverride>
</file>

<file path=ppt/theme/themeOverride8.xml><?xml version="1.0" encoding="utf-8"?>
<a:themeOverride xmlns:a="http://schemas.openxmlformats.org/drawingml/2006/main">
  <a:clrScheme name="Option #5">
    <a:dk1>
      <a:srgbClr val="000000"/>
    </a:dk1>
    <a:lt1>
      <a:srgbClr val="FFFFFF"/>
    </a:lt1>
    <a:dk2>
      <a:srgbClr val="002C77"/>
    </a:dk2>
    <a:lt2>
      <a:srgbClr val="BFBFBF"/>
    </a:lt2>
    <a:accent1>
      <a:srgbClr val="002C77"/>
    </a:accent1>
    <a:accent2>
      <a:srgbClr val="00A8C8"/>
    </a:accent2>
    <a:accent3>
      <a:srgbClr val="006D9E"/>
    </a:accent3>
    <a:accent4>
      <a:srgbClr val="A6E2EF"/>
    </a:accent4>
    <a:accent5>
      <a:srgbClr val="7C848A"/>
    </a:accent5>
    <a:accent6>
      <a:srgbClr val="5A5A5A"/>
    </a:accent6>
    <a:hlink>
      <a:srgbClr val="404040"/>
    </a:hlink>
    <a:folHlink>
      <a:srgbClr val="808080"/>
    </a:folHlink>
  </a:clrScheme>
</a:themeOverride>
</file>

<file path=ppt/theme/themeOverride9.xml><?xml version="1.0" encoding="utf-8"?>
<a:themeOverride xmlns:a="http://schemas.openxmlformats.org/drawingml/2006/main">
  <a:clrScheme name="Option #5">
    <a:dk1>
      <a:srgbClr val="000000"/>
    </a:dk1>
    <a:lt1>
      <a:srgbClr val="FFFFFF"/>
    </a:lt1>
    <a:dk2>
      <a:srgbClr val="002C77"/>
    </a:dk2>
    <a:lt2>
      <a:srgbClr val="BFBFBF"/>
    </a:lt2>
    <a:accent1>
      <a:srgbClr val="002C77"/>
    </a:accent1>
    <a:accent2>
      <a:srgbClr val="00A8C8"/>
    </a:accent2>
    <a:accent3>
      <a:srgbClr val="006D9E"/>
    </a:accent3>
    <a:accent4>
      <a:srgbClr val="A6E2EF"/>
    </a:accent4>
    <a:accent5>
      <a:srgbClr val="7C848A"/>
    </a:accent5>
    <a:accent6>
      <a:srgbClr val="5A5A5A"/>
    </a:accent6>
    <a:hlink>
      <a:srgbClr val="404040"/>
    </a:hlink>
    <a:folHlink>
      <a:srgbClr val="808080"/>
    </a:folHlink>
  </a:clrScheme>
</a:themeOverride>
</file>

<file path=docProps/app.xml><?xml version="1.0" encoding="utf-8"?>
<Properties xmlns="http://schemas.openxmlformats.org/officeDocument/2006/extended-properties" xmlns:vt="http://schemas.openxmlformats.org/officeDocument/2006/docPropsVTypes">
  <Template/>
  <TotalTime>2977</TotalTime>
  <Words>1794</Words>
  <Application>Microsoft Office PowerPoint</Application>
  <PresentationFormat>Custom</PresentationFormat>
  <Paragraphs>571</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MS PGothic</vt:lpstr>
      <vt:lpstr>Arial</vt:lpstr>
      <vt:lpstr>Calibri</vt:lpstr>
      <vt:lpstr>Cambria Math</vt:lpstr>
      <vt:lpstr>Classic</vt:lpstr>
      <vt:lpstr>PowerPoint Presentation</vt:lpstr>
      <vt:lpstr>PowerPoint Presentation</vt:lpstr>
      <vt:lpstr>PowerPoint Presentation</vt:lpstr>
      <vt:lpstr>What is Behavioral economics?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Inspiration &amp; references</vt:lpstr>
      <vt:lpstr>PowerPoint Presentation</vt:lpstr>
    </vt:vector>
  </TitlesOfParts>
  <Company>Mercer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Title Here</dc:title>
  <dc:creator>Mason Shea</dc:creator>
  <dc:description>MMC Templates_x000d_
Marsh &amp; McLennan Companies</dc:description>
  <cp:lastModifiedBy>Sue Andres</cp:lastModifiedBy>
  <cp:revision>105</cp:revision>
  <cp:lastPrinted>2013-10-29T17:46:37Z</cp:lastPrinted>
  <dcterms:created xsi:type="dcterms:W3CDTF">2013-10-29T17:38:18Z</dcterms:created>
  <dcterms:modified xsi:type="dcterms:W3CDTF">2018-07-23T16:29:24Z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Classic</vt:lpwstr>
  </property>
  <property fmtid="{D5CDD505-2E9C-101B-9397-08002B2CF9AE}" pid="3" name="TemplateVersion">
    <vt:lpwstr>7.0</vt:lpwstr>
  </property>
  <property fmtid="{D5CDD505-2E9C-101B-9397-08002B2CF9AE}" pid="4" name="MMCOA_FontSize">
    <vt:lpwstr>Small</vt:lpwstr>
  </property>
  <property fmtid="{D5CDD505-2E9C-101B-9397-08002B2CF9AE}" pid="5" name="MMCOA_PresentationType">
    <vt:lpwstr>Text</vt:lpwstr>
  </property>
  <property fmtid="{D5CDD505-2E9C-101B-9397-08002B2CF9AE}" pid="6" name="MMCOA_SlideStyle">
    <vt:lpwstr>Plain</vt:lpwstr>
  </property>
  <property fmtid="{D5CDD505-2E9C-101B-9397-08002B2CF9AE}" pid="7" name="MMCOA_PaletteName">
    <vt:lpwstr>Sapphire</vt:lpwstr>
  </property>
  <property fmtid="{D5CDD505-2E9C-101B-9397-08002B2CF9AE}" pid="8" name="MMCOA_PaletteNumber">
    <vt:lpwstr>0</vt:lpwstr>
  </property>
  <property fmtid="{D5CDD505-2E9C-101B-9397-08002B2CF9AE}" pid="9" name="MMCOA_Source">
    <vt:lpwstr>1</vt:lpwstr>
  </property>
  <property fmtid="{D5CDD505-2E9C-101B-9397-08002B2CF9AE}" pid="10" name="MMCOA_BaseCo">
    <vt:lpwstr>MER</vt:lpwstr>
  </property>
  <property fmtid="{D5CDD505-2E9C-101B-9397-08002B2CF9AE}" pid="11" name="MMCOA_Brand">
    <vt:lpwstr>MER2015</vt:lpwstr>
  </property>
  <property fmtid="{D5CDD505-2E9C-101B-9397-08002B2CF9AE}" pid="12" name="MPR_DocID">
    <vt:lpwstr>3d16096133864653ab304075208408c5</vt:lpwstr>
  </property>
</Properties>
</file>